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handoutMasterIdLst>
    <p:handoutMasterId r:id="rId30"/>
  </p:handoutMasterIdLst>
  <p:sldIdLst>
    <p:sldId id="279" r:id="rId5"/>
    <p:sldId id="286" r:id="rId6"/>
    <p:sldId id="287" r:id="rId7"/>
    <p:sldId id="289" r:id="rId8"/>
    <p:sldId id="290" r:id="rId9"/>
    <p:sldId id="291" r:id="rId10"/>
    <p:sldId id="292" r:id="rId11"/>
    <p:sldId id="294" r:id="rId12"/>
    <p:sldId id="295" r:id="rId13"/>
    <p:sldId id="340" r:id="rId14"/>
    <p:sldId id="298" r:id="rId15"/>
    <p:sldId id="299" r:id="rId16"/>
    <p:sldId id="300" r:id="rId17"/>
    <p:sldId id="302" r:id="rId18"/>
    <p:sldId id="338" r:id="rId19"/>
    <p:sldId id="339" r:id="rId20"/>
    <p:sldId id="304" r:id="rId21"/>
    <p:sldId id="331" r:id="rId22"/>
    <p:sldId id="343" r:id="rId23"/>
    <p:sldId id="342" r:id="rId24"/>
    <p:sldId id="316" r:id="rId25"/>
    <p:sldId id="319" r:id="rId26"/>
    <p:sldId id="323" r:id="rId27"/>
    <p:sldId id="320" r:id="rId28"/>
  </p:sldIdLst>
  <p:sldSz cx="9144000" cy="5143500" type="screen16x9"/>
  <p:notesSz cx="6985000" cy="9283700"/>
  <p:defaultTextStyle>
    <a:defPPr>
      <a:defRPr lang="fr-FR"/>
    </a:defPPr>
    <a:lvl1pPr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1pPr>
    <a:lvl2pPr marL="406911" indent="128205"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2pPr>
    <a:lvl3pPr marL="815680" indent="254553"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3pPr>
    <a:lvl4pPr marL="1222590" indent="382756"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4pPr>
    <a:lvl5pPr marL="1631359" indent="509103"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5pPr>
    <a:lvl6pPr marL="2675577" algn="l" defTabSz="1070230" rtl="0" eaLnBrk="1" latinLnBrk="0" hangingPunct="1">
      <a:defRPr sz="1600" kern="1200">
        <a:solidFill>
          <a:schemeClr val="tx1"/>
        </a:solidFill>
        <a:latin typeface="Calibri" pitchFamily="34" charset="0"/>
        <a:ea typeface="+mn-ea"/>
        <a:cs typeface="Arial" charset="0"/>
      </a:defRPr>
    </a:lvl6pPr>
    <a:lvl7pPr marL="3210692" algn="l" defTabSz="1070230" rtl="0" eaLnBrk="1" latinLnBrk="0" hangingPunct="1">
      <a:defRPr sz="1600" kern="1200">
        <a:solidFill>
          <a:schemeClr val="tx1"/>
        </a:solidFill>
        <a:latin typeface="Calibri" pitchFamily="34" charset="0"/>
        <a:ea typeface="+mn-ea"/>
        <a:cs typeface="Arial" charset="0"/>
      </a:defRPr>
    </a:lvl7pPr>
    <a:lvl8pPr marL="3745806" algn="l" defTabSz="1070230" rtl="0" eaLnBrk="1" latinLnBrk="0" hangingPunct="1">
      <a:defRPr sz="1600" kern="1200">
        <a:solidFill>
          <a:schemeClr val="tx1"/>
        </a:solidFill>
        <a:latin typeface="Calibri" pitchFamily="34" charset="0"/>
        <a:ea typeface="+mn-ea"/>
        <a:cs typeface="Arial" charset="0"/>
      </a:defRPr>
    </a:lvl8pPr>
    <a:lvl9pPr marL="4280922" algn="l" defTabSz="1070230" rtl="0" eaLnBrk="1" latinLnBrk="0" hangingPunct="1">
      <a:defRPr sz="1600" kern="1200">
        <a:solidFill>
          <a:schemeClr val="tx1"/>
        </a:solidFill>
        <a:latin typeface="Calibri" pitchFamily="34" charset="0"/>
        <a:ea typeface="+mn-ea"/>
        <a:cs typeface="Arial" charset="0"/>
      </a:defRPr>
    </a:lvl9pPr>
  </p:defaultTextStyle>
  <p:extLst>
    <p:ext uri="{521415D9-36F7-43E2-AB2F-B90AF26B5E84}">
      <p14:sectionLst xmlns:p14="http://schemas.microsoft.com/office/powerpoint/2010/main">
        <p14:section name="Default Section" id="{40589682-8CC6-46BD-A6F3-A68502B1F8DD}">
          <p14:sldIdLst>
            <p14:sldId id="279"/>
            <p14:sldId id="286"/>
            <p14:sldId id="287"/>
            <p14:sldId id="289"/>
            <p14:sldId id="290"/>
            <p14:sldId id="291"/>
            <p14:sldId id="292"/>
            <p14:sldId id="294"/>
            <p14:sldId id="295"/>
            <p14:sldId id="340"/>
            <p14:sldId id="298"/>
            <p14:sldId id="299"/>
            <p14:sldId id="300"/>
            <p14:sldId id="302"/>
            <p14:sldId id="338"/>
            <p14:sldId id="339"/>
            <p14:sldId id="304"/>
            <p14:sldId id="331"/>
            <p14:sldId id="343"/>
            <p14:sldId id="342"/>
            <p14:sldId id="316"/>
            <p14:sldId id="319"/>
            <p14:sldId id="323"/>
            <p14:sldId id="320"/>
          </p14:sldIdLst>
        </p14:section>
      </p14:sectionLst>
    </p:ext>
    <p:ext uri="{EFAFB233-063F-42B5-8137-9DF3F51BA10A}">
      <p15:sldGuideLst xmlns:p15="http://schemas.microsoft.com/office/powerpoint/2012/main">
        <p15:guide id="1" orient="horz" pos="2159">
          <p15:clr>
            <a:srgbClr val="A4A3A4"/>
          </p15:clr>
        </p15:guide>
        <p15:guide id="2" orient="horz" pos="240">
          <p15:clr>
            <a:srgbClr val="A4A3A4"/>
          </p15:clr>
        </p15:guide>
        <p15:guide id="3" orient="horz" pos="4220">
          <p15:clr>
            <a:srgbClr val="A4A3A4"/>
          </p15:clr>
        </p15:guide>
        <p15:guide id="4" orient="horz" pos="34">
          <p15:clr>
            <a:srgbClr val="A4A3A4"/>
          </p15:clr>
        </p15:guide>
        <p15:guide id="5" orient="horz" pos="3486">
          <p15:clr>
            <a:srgbClr val="A4A3A4"/>
          </p15:clr>
        </p15:guide>
        <p15:guide id="6" orient="horz" pos="1026">
          <p15:clr>
            <a:srgbClr val="A4A3A4"/>
          </p15:clr>
        </p15:guide>
        <p15:guide id="7" orient="horz" pos="3788">
          <p15:clr>
            <a:srgbClr val="A4A3A4"/>
          </p15:clr>
        </p15:guide>
        <p15:guide id="8" pos="2879">
          <p15:clr>
            <a:srgbClr val="A4A3A4"/>
          </p15:clr>
        </p15:guide>
        <p15:guide id="9" pos="5641">
          <p15:clr>
            <a:srgbClr val="A4A3A4"/>
          </p15:clr>
        </p15:guide>
        <p15:guide id="10" pos="172">
          <p15:clr>
            <a:srgbClr val="A4A3A4"/>
          </p15:clr>
        </p15:guide>
        <p15:guide id="11" orient="horz" pos="1619">
          <p15:clr>
            <a:srgbClr val="A4A3A4"/>
          </p15:clr>
        </p15:guide>
        <p15:guide id="12" orient="horz" pos="167">
          <p15:clr>
            <a:srgbClr val="A4A3A4"/>
          </p15:clr>
        </p15:guide>
        <p15:guide id="13" orient="horz" pos="3184">
          <p15:clr>
            <a:srgbClr val="A4A3A4"/>
          </p15:clr>
        </p15:guide>
        <p15:guide id="14" orient="horz" pos="2615">
          <p15:clr>
            <a:srgbClr val="A4A3A4"/>
          </p15:clr>
        </p15:guide>
        <p15:guide id="15" orient="horz" pos="769">
          <p15:clr>
            <a:srgbClr val="A4A3A4"/>
          </p15:clr>
        </p15:guide>
        <p15:guide id="16" orient="horz" pos="2841">
          <p15:clr>
            <a:srgbClr val="A4A3A4"/>
          </p15:clr>
        </p15:guide>
        <p15:guide id="17" orient="horz" pos="2377">
          <p15:clr>
            <a:srgbClr val="A4A3A4"/>
          </p15:clr>
        </p15:guide>
        <p15:guide id="18" pos="5706">
          <p15:clr>
            <a:srgbClr val="A4A3A4"/>
          </p15:clr>
        </p15:guide>
        <p15:guide id="19" pos="160">
          <p15:clr>
            <a:srgbClr val="A4A3A4"/>
          </p15:clr>
        </p15:guide>
        <p15:guide id="20" pos="76">
          <p15:clr>
            <a:srgbClr val="A4A3A4"/>
          </p15:clr>
        </p15:guide>
        <p15:guide id="21" orient="horz" pos="1623">
          <p15:clr>
            <a:srgbClr val="A4A3A4"/>
          </p15:clr>
        </p15:guide>
        <p15:guide id="22" orient="horz" pos="185">
          <p15:clr>
            <a:srgbClr val="A4A3A4"/>
          </p15:clr>
        </p15:guide>
        <p15:guide id="23" pos="2853">
          <p15:clr>
            <a:srgbClr val="A4A3A4"/>
          </p15:clr>
        </p15:guide>
        <p15:guide id="24" pos="150">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D9B4"/>
    <a:srgbClr val="00AEC6"/>
    <a:srgbClr val="E6E689"/>
    <a:srgbClr val="668980"/>
    <a:srgbClr val="00ADC6"/>
    <a:srgbClr val="00008F"/>
    <a:srgbClr val="914146"/>
    <a:srgbClr val="BC9D45"/>
    <a:srgbClr val="E196AA"/>
    <a:srgbClr val="0271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91" autoAdjust="0"/>
    <p:restoredTop sz="89378" autoAdjust="0"/>
  </p:normalViewPr>
  <p:slideViewPr>
    <p:cSldViewPr snapToGrid="0">
      <p:cViewPr>
        <p:scale>
          <a:sx n="98" d="100"/>
          <a:sy n="98" d="100"/>
        </p:scale>
        <p:origin x="2376" y="776"/>
      </p:cViewPr>
      <p:guideLst>
        <p:guide orient="horz" pos="2159"/>
        <p:guide orient="horz" pos="240"/>
        <p:guide orient="horz" pos="4220"/>
        <p:guide orient="horz" pos="34"/>
        <p:guide orient="horz" pos="3486"/>
        <p:guide orient="horz" pos="1026"/>
        <p:guide orient="horz" pos="3788"/>
        <p:guide pos="2879"/>
        <p:guide pos="5641"/>
        <p:guide pos="172"/>
        <p:guide orient="horz" pos="1619"/>
        <p:guide orient="horz" pos="167"/>
        <p:guide orient="horz" pos="3184"/>
        <p:guide orient="horz" pos="2615"/>
        <p:guide orient="horz" pos="769"/>
        <p:guide orient="horz" pos="2841"/>
        <p:guide orient="horz" pos="2377"/>
        <p:guide pos="5706"/>
        <p:guide pos="160"/>
        <p:guide pos="76"/>
        <p:guide orient="horz" pos="1623"/>
        <p:guide orient="horz" pos="185"/>
        <p:guide pos="2853"/>
        <p:guide pos="15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5" d="100"/>
          <a:sy n="85" d="100"/>
        </p:scale>
        <p:origin x="-3732" y="-96"/>
      </p:cViewPr>
      <p:guideLst>
        <p:guide orient="horz" pos="2924"/>
        <p:guide pos="220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3025745" cy="463891"/>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fr-FR"/>
          </a:p>
        </p:txBody>
      </p:sp>
      <p:sp>
        <p:nvSpPr>
          <p:cNvPr id="3" name="Espace réservé de la date 2"/>
          <p:cNvSpPr>
            <a:spLocks noGrp="1"/>
          </p:cNvSpPr>
          <p:nvPr>
            <p:ph type="dt" sz="quarter" idx="1"/>
          </p:nvPr>
        </p:nvSpPr>
        <p:spPr>
          <a:xfrm>
            <a:off x="3955991" y="0"/>
            <a:ext cx="3027378" cy="463891"/>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r>
              <a:rPr lang="fr-FR"/>
              <a:t>CONFIDENTIALITY LEVEL</a:t>
            </a:r>
          </a:p>
        </p:txBody>
      </p:sp>
      <p:sp>
        <p:nvSpPr>
          <p:cNvPr id="4" name="Espace réservé du pied de page 3"/>
          <p:cNvSpPr>
            <a:spLocks noGrp="1"/>
          </p:cNvSpPr>
          <p:nvPr>
            <p:ph type="ftr" sz="quarter" idx="2"/>
          </p:nvPr>
        </p:nvSpPr>
        <p:spPr>
          <a:xfrm>
            <a:off x="1" y="8816865"/>
            <a:ext cx="3025745" cy="465363"/>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r>
              <a:rPr lang="fr-FR"/>
              <a:t>Title of the presentation</a:t>
            </a:r>
          </a:p>
        </p:txBody>
      </p:sp>
      <p:sp>
        <p:nvSpPr>
          <p:cNvPr id="5" name="Espace réservé du numéro de diapositive 4"/>
          <p:cNvSpPr>
            <a:spLocks noGrp="1"/>
          </p:cNvSpPr>
          <p:nvPr>
            <p:ph type="sldNum" sz="quarter" idx="3"/>
          </p:nvPr>
        </p:nvSpPr>
        <p:spPr>
          <a:xfrm>
            <a:off x="3955991" y="8816865"/>
            <a:ext cx="3027378" cy="4653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A45A4975-6CFE-4840-9B29-7E8FF68A7FDB}" type="slidenum">
              <a:rPr lang="fr-FR"/>
              <a:pPr/>
              <a:t>‹#›</a:t>
            </a:fld>
            <a:endParaRPr lang="fr-FR"/>
          </a:p>
        </p:txBody>
      </p:sp>
    </p:spTree>
    <p:extLst>
      <p:ext uri="{BB962C8B-B14F-4D97-AF65-F5344CB8AC3E}">
        <p14:creationId xmlns:p14="http://schemas.microsoft.com/office/powerpoint/2010/main" val="220804022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3025745" cy="463891"/>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fr-FR" dirty="0"/>
          </a:p>
        </p:txBody>
      </p:sp>
      <p:sp>
        <p:nvSpPr>
          <p:cNvPr id="3" name="Espace réservé de la date 2"/>
          <p:cNvSpPr>
            <a:spLocks noGrp="1"/>
          </p:cNvSpPr>
          <p:nvPr>
            <p:ph type="dt" idx="1"/>
          </p:nvPr>
        </p:nvSpPr>
        <p:spPr>
          <a:xfrm>
            <a:off x="3955991" y="0"/>
            <a:ext cx="3027378" cy="463891"/>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r>
              <a:rPr lang="fr-FR" dirty="0"/>
              <a:t>CONFIDENTIALITY LEVEL</a:t>
            </a:r>
          </a:p>
        </p:txBody>
      </p:sp>
      <p:sp>
        <p:nvSpPr>
          <p:cNvPr id="4" name="Espace réservé de l'image des diapositives 3"/>
          <p:cNvSpPr>
            <a:spLocks noGrp="1" noRot="1" noChangeAspect="1"/>
          </p:cNvSpPr>
          <p:nvPr>
            <p:ph type="sldImg" idx="2"/>
          </p:nvPr>
        </p:nvSpPr>
        <p:spPr>
          <a:xfrm>
            <a:off x="398463" y="696913"/>
            <a:ext cx="6188075" cy="3481387"/>
          </a:xfrm>
          <a:prstGeom prst="rect">
            <a:avLst/>
          </a:prstGeom>
          <a:noFill/>
          <a:ln w="12700">
            <a:solidFill>
              <a:prstClr val="black"/>
            </a:solidFill>
          </a:ln>
        </p:spPr>
        <p:txBody>
          <a:bodyPr vert="horz" lIns="91440" tIns="45720" rIns="91440" bIns="45720" rtlCol="0" anchor="ctr"/>
          <a:lstStyle/>
          <a:p>
            <a:pPr lvl="0"/>
            <a:endParaRPr lang="fr-FR" noProof="0" dirty="0"/>
          </a:p>
        </p:txBody>
      </p:sp>
      <p:sp>
        <p:nvSpPr>
          <p:cNvPr id="5" name="Espace réservé des commentaires 4"/>
          <p:cNvSpPr>
            <a:spLocks noGrp="1"/>
          </p:cNvSpPr>
          <p:nvPr>
            <p:ph type="body" sz="quarter" idx="3"/>
          </p:nvPr>
        </p:nvSpPr>
        <p:spPr>
          <a:xfrm>
            <a:off x="698500" y="4409168"/>
            <a:ext cx="5588000" cy="4177960"/>
          </a:xfrm>
          <a:prstGeom prst="rect">
            <a:avLst/>
          </a:prstGeom>
        </p:spPr>
        <p:txBody>
          <a:bodyPr vert="horz" lIns="91440" tIns="45720" rIns="91440" bIns="45720" rtlCol="0"/>
          <a:lstStyle/>
          <a:p>
            <a:pPr lvl="0"/>
            <a:r>
              <a:rPr lang="fr-FR" noProof="0"/>
              <a:t>Modifiez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p:cNvSpPr>
            <a:spLocks noGrp="1"/>
          </p:cNvSpPr>
          <p:nvPr>
            <p:ph type="ftr" sz="quarter" idx="4"/>
          </p:nvPr>
        </p:nvSpPr>
        <p:spPr>
          <a:xfrm>
            <a:off x="1" y="8816865"/>
            <a:ext cx="3025745" cy="465363"/>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r>
              <a:rPr lang="fr-FR" dirty="0" err="1"/>
              <a:t>Title</a:t>
            </a:r>
            <a:r>
              <a:rPr lang="fr-FR" dirty="0"/>
              <a:t> of the </a:t>
            </a:r>
            <a:r>
              <a:rPr lang="fr-FR" dirty="0" err="1"/>
              <a:t>presentation</a:t>
            </a:r>
            <a:endParaRPr lang="fr-FR" dirty="0"/>
          </a:p>
        </p:txBody>
      </p:sp>
      <p:sp>
        <p:nvSpPr>
          <p:cNvPr id="7" name="Espace réservé du numéro de diapositive 6"/>
          <p:cNvSpPr>
            <a:spLocks noGrp="1"/>
          </p:cNvSpPr>
          <p:nvPr>
            <p:ph type="sldNum" sz="quarter" idx="5"/>
          </p:nvPr>
        </p:nvSpPr>
        <p:spPr>
          <a:xfrm>
            <a:off x="3955991" y="8816865"/>
            <a:ext cx="3027378" cy="4653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930332B2-55D9-421F-A138-9E18F33D61D4}" type="slidenum">
              <a:rPr lang="fr-FR"/>
              <a:pPr/>
              <a:t>‹#›</a:t>
            </a:fld>
            <a:endParaRPr lang="fr-FR"/>
          </a:p>
        </p:txBody>
      </p:sp>
    </p:spTree>
    <p:extLst>
      <p:ext uri="{BB962C8B-B14F-4D97-AF65-F5344CB8AC3E}">
        <p14:creationId xmlns:p14="http://schemas.microsoft.com/office/powerpoint/2010/main" val="3217892981"/>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400" kern="1200">
        <a:solidFill>
          <a:schemeClr val="tx1"/>
        </a:solidFill>
        <a:latin typeface="+mn-lt"/>
        <a:ea typeface="+mn-ea"/>
        <a:cs typeface="+mn-cs"/>
      </a:defRPr>
    </a:lvl1pPr>
    <a:lvl2pPr marL="535115" algn="l" rtl="0" eaLnBrk="0" fontAlgn="base" hangingPunct="0">
      <a:spcBef>
        <a:spcPct val="30000"/>
      </a:spcBef>
      <a:spcAft>
        <a:spcPct val="0"/>
      </a:spcAft>
      <a:defRPr sz="1400" kern="1200">
        <a:solidFill>
          <a:schemeClr val="tx1"/>
        </a:solidFill>
        <a:latin typeface="+mn-lt"/>
        <a:ea typeface="+mn-ea"/>
        <a:cs typeface="+mn-cs"/>
      </a:defRPr>
    </a:lvl2pPr>
    <a:lvl3pPr marL="1070230" algn="l" rtl="0" eaLnBrk="0" fontAlgn="base" hangingPunct="0">
      <a:spcBef>
        <a:spcPct val="30000"/>
      </a:spcBef>
      <a:spcAft>
        <a:spcPct val="0"/>
      </a:spcAft>
      <a:defRPr sz="1400" kern="1200">
        <a:solidFill>
          <a:schemeClr val="tx1"/>
        </a:solidFill>
        <a:latin typeface="+mn-lt"/>
        <a:ea typeface="+mn-ea"/>
        <a:cs typeface="+mn-cs"/>
      </a:defRPr>
    </a:lvl3pPr>
    <a:lvl4pPr marL="1605346" algn="l" rtl="0" eaLnBrk="0" fontAlgn="base" hangingPunct="0">
      <a:spcBef>
        <a:spcPct val="30000"/>
      </a:spcBef>
      <a:spcAft>
        <a:spcPct val="0"/>
      </a:spcAft>
      <a:defRPr sz="1400" kern="1200">
        <a:solidFill>
          <a:schemeClr val="tx1"/>
        </a:solidFill>
        <a:latin typeface="+mn-lt"/>
        <a:ea typeface="+mn-ea"/>
        <a:cs typeface="+mn-cs"/>
      </a:defRPr>
    </a:lvl4pPr>
    <a:lvl5pPr marL="2140462" algn="l" rtl="0" eaLnBrk="0" fontAlgn="base" hangingPunct="0">
      <a:spcBef>
        <a:spcPct val="30000"/>
      </a:spcBef>
      <a:spcAft>
        <a:spcPct val="0"/>
      </a:spcAft>
      <a:defRPr sz="1400" kern="1200">
        <a:solidFill>
          <a:schemeClr val="tx1"/>
        </a:solidFill>
        <a:latin typeface="+mn-lt"/>
        <a:ea typeface="+mn-ea"/>
        <a:cs typeface="+mn-cs"/>
      </a:defRPr>
    </a:lvl5pPr>
    <a:lvl6pPr marL="2675577" algn="l" defTabSz="1070230" rtl="0" eaLnBrk="1" latinLnBrk="0" hangingPunct="1">
      <a:defRPr sz="1400" kern="1200">
        <a:solidFill>
          <a:schemeClr val="tx1"/>
        </a:solidFill>
        <a:latin typeface="+mn-lt"/>
        <a:ea typeface="+mn-ea"/>
        <a:cs typeface="+mn-cs"/>
      </a:defRPr>
    </a:lvl6pPr>
    <a:lvl7pPr marL="3210692" algn="l" defTabSz="1070230" rtl="0" eaLnBrk="1" latinLnBrk="0" hangingPunct="1">
      <a:defRPr sz="1400" kern="1200">
        <a:solidFill>
          <a:schemeClr val="tx1"/>
        </a:solidFill>
        <a:latin typeface="+mn-lt"/>
        <a:ea typeface="+mn-ea"/>
        <a:cs typeface="+mn-cs"/>
      </a:defRPr>
    </a:lvl7pPr>
    <a:lvl8pPr marL="3745806" algn="l" defTabSz="1070230" rtl="0" eaLnBrk="1" latinLnBrk="0" hangingPunct="1">
      <a:defRPr sz="1400" kern="1200">
        <a:solidFill>
          <a:schemeClr val="tx1"/>
        </a:solidFill>
        <a:latin typeface="+mn-lt"/>
        <a:ea typeface="+mn-ea"/>
        <a:cs typeface="+mn-cs"/>
      </a:defRPr>
    </a:lvl8pPr>
    <a:lvl9pPr marL="4280922" algn="l" defTabSz="107023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98463" y="696913"/>
            <a:ext cx="6188075" cy="3481387"/>
          </a:xfrm>
        </p:spPr>
      </p:sp>
      <p:sp>
        <p:nvSpPr>
          <p:cNvPr id="3" name="Espace réservé des commentaires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noProof="0" dirty="0">
                <a:solidFill>
                  <a:srgbClr val="FF0000"/>
                </a:solidFill>
              </a:rPr>
              <a:t>WARNING</a:t>
            </a:r>
            <a:r>
              <a:rPr lang="en-US" noProof="0" dirty="0"/>
              <a:t>:</a:t>
            </a:r>
            <a:r>
              <a:rPr lang="en-US" baseline="0" noProof="0" dirty="0"/>
              <a:t> if you try to copy/paste </a:t>
            </a:r>
            <a:r>
              <a:rPr lang="en-US" b="1" baseline="0" noProof="0" dirty="0"/>
              <a:t>slides</a:t>
            </a:r>
            <a:r>
              <a:rPr lang="en-US" baseline="0" noProof="0" dirty="0"/>
              <a:t> from the former PPT version / layout you will probably face some technical issues. </a:t>
            </a:r>
            <a:br>
              <a:rPr lang="en-US" baseline="0" noProof="0" dirty="0"/>
            </a:br>
            <a:r>
              <a:rPr lang="en-US" baseline="0" noProof="0" dirty="0"/>
              <a:t>To avoid this, click on ‘new slide’ in the top menu and copy/paste the </a:t>
            </a:r>
            <a:r>
              <a:rPr lang="en-US" b="1" baseline="0" noProof="0" dirty="0"/>
              <a:t>elements</a:t>
            </a:r>
            <a:r>
              <a:rPr lang="en-US" baseline="0" noProof="0" dirty="0"/>
              <a:t> from your former slide onto the new one (do not copy/paste the slide itself). </a:t>
            </a:r>
            <a:endParaRPr lang="en-US" noProof="0" dirty="0"/>
          </a:p>
        </p:txBody>
      </p:sp>
      <p:sp>
        <p:nvSpPr>
          <p:cNvPr id="4" name="Espace réservé de la date 3"/>
          <p:cNvSpPr>
            <a:spLocks noGrp="1"/>
          </p:cNvSpPr>
          <p:nvPr>
            <p:ph type="dt" idx="10"/>
          </p:nvPr>
        </p:nvSpPr>
        <p:spPr/>
        <p:txBody>
          <a:bodyPr/>
          <a:lstStyle/>
          <a:p>
            <a:r>
              <a:rPr lang="fr-FR" dirty="0"/>
              <a:t>CONFIDENTIALITY LEVEL</a:t>
            </a:r>
          </a:p>
        </p:txBody>
      </p:sp>
      <p:sp>
        <p:nvSpPr>
          <p:cNvPr id="5" name="Espace réservé du pied de page 4"/>
          <p:cNvSpPr>
            <a:spLocks noGrp="1"/>
          </p:cNvSpPr>
          <p:nvPr>
            <p:ph type="ftr" sz="quarter" idx="11"/>
          </p:nvPr>
        </p:nvSpPr>
        <p:spPr/>
        <p:txBody>
          <a:bodyPr/>
          <a:lstStyle/>
          <a:p>
            <a:r>
              <a:rPr lang="fr-FR" dirty="0" err="1"/>
              <a:t>Title</a:t>
            </a:r>
            <a:r>
              <a:rPr lang="fr-FR"/>
              <a:t> of the presentation</a:t>
            </a:r>
          </a:p>
        </p:txBody>
      </p:sp>
      <p:sp>
        <p:nvSpPr>
          <p:cNvPr id="6" name="Espace réservé du numéro de diapositive 5"/>
          <p:cNvSpPr>
            <a:spLocks noGrp="1"/>
          </p:cNvSpPr>
          <p:nvPr>
            <p:ph type="sldNum" sz="quarter" idx="12"/>
          </p:nvPr>
        </p:nvSpPr>
        <p:spPr/>
        <p:txBody>
          <a:bodyPr/>
          <a:lstStyle/>
          <a:p>
            <a:fld id="{930332B2-55D9-421F-A138-9E18F33D61D4}" type="slidenum">
              <a:rPr lang="fr-FR" smtClean="0"/>
              <a:pPr/>
              <a:t>1</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13</a:t>
            </a:fld>
            <a:endParaRPr lang="fr-FR"/>
          </a:p>
        </p:txBody>
      </p:sp>
    </p:spTree>
    <p:extLst>
      <p:ext uri="{BB962C8B-B14F-4D97-AF65-F5344CB8AC3E}">
        <p14:creationId xmlns:p14="http://schemas.microsoft.com/office/powerpoint/2010/main" val="4041192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14</a:t>
            </a:fld>
            <a:endParaRPr lang="fr-FR"/>
          </a:p>
        </p:txBody>
      </p:sp>
    </p:spTree>
    <p:extLst>
      <p:ext uri="{BB962C8B-B14F-4D97-AF65-F5344CB8AC3E}">
        <p14:creationId xmlns:p14="http://schemas.microsoft.com/office/powerpoint/2010/main" val="632432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18</a:t>
            </a:fld>
            <a:endParaRPr lang="fr-FR"/>
          </a:p>
        </p:txBody>
      </p:sp>
    </p:spTree>
    <p:extLst>
      <p:ext uri="{BB962C8B-B14F-4D97-AF65-F5344CB8AC3E}">
        <p14:creationId xmlns:p14="http://schemas.microsoft.com/office/powerpoint/2010/main" val="606024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19</a:t>
            </a:fld>
            <a:endParaRPr lang="fr-FR"/>
          </a:p>
        </p:txBody>
      </p:sp>
    </p:spTree>
    <p:extLst>
      <p:ext uri="{BB962C8B-B14F-4D97-AF65-F5344CB8AC3E}">
        <p14:creationId xmlns:p14="http://schemas.microsoft.com/office/powerpoint/2010/main" val="1206405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20</a:t>
            </a:fld>
            <a:endParaRPr lang="fr-FR"/>
          </a:p>
        </p:txBody>
      </p:sp>
    </p:spTree>
    <p:extLst>
      <p:ext uri="{BB962C8B-B14F-4D97-AF65-F5344CB8AC3E}">
        <p14:creationId xmlns:p14="http://schemas.microsoft.com/office/powerpoint/2010/main" val="1123875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4</a:t>
            </a:fld>
            <a:endParaRPr lang="fr-FR"/>
          </a:p>
        </p:txBody>
      </p:sp>
    </p:spTree>
    <p:extLst>
      <p:ext uri="{BB962C8B-B14F-4D97-AF65-F5344CB8AC3E}">
        <p14:creationId xmlns:p14="http://schemas.microsoft.com/office/powerpoint/2010/main" val="2470526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5</a:t>
            </a:fld>
            <a:endParaRPr lang="fr-FR"/>
          </a:p>
        </p:txBody>
      </p:sp>
    </p:spTree>
    <p:extLst>
      <p:ext uri="{BB962C8B-B14F-4D97-AF65-F5344CB8AC3E}">
        <p14:creationId xmlns:p14="http://schemas.microsoft.com/office/powerpoint/2010/main" val="2491288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7</a:t>
            </a:fld>
            <a:endParaRPr lang="fr-FR"/>
          </a:p>
        </p:txBody>
      </p:sp>
    </p:spTree>
    <p:extLst>
      <p:ext uri="{BB962C8B-B14F-4D97-AF65-F5344CB8AC3E}">
        <p14:creationId xmlns:p14="http://schemas.microsoft.com/office/powerpoint/2010/main" val="2249616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8</a:t>
            </a:fld>
            <a:endParaRPr lang="fr-FR"/>
          </a:p>
        </p:txBody>
      </p:sp>
    </p:spTree>
    <p:extLst>
      <p:ext uri="{BB962C8B-B14F-4D97-AF65-F5344CB8AC3E}">
        <p14:creationId xmlns:p14="http://schemas.microsoft.com/office/powerpoint/2010/main" val="157688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9</a:t>
            </a:fld>
            <a:endParaRPr lang="fr-FR"/>
          </a:p>
        </p:txBody>
      </p:sp>
    </p:spTree>
    <p:extLst>
      <p:ext uri="{BB962C8B-B14F-4D97-AF65-F5344CB8AC3E}">
        <p14:creationId xmlns:p14="http://schemas.microsoft.com/office/powerpoint/2010/main" val="111296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10</a:t>
            </a:fld>
            <a:endParaRPr lang="fr-FR"/>
          </a:p>
        </p:txBody>
      </p:sp>
    </p:spTree>
    <p:extLst>
      <p:ext uri="{BB962C8B-B14F-4D97-AF65-F5344CB8AC3E}">
        <p14:creationId xmlns:p14="http://schemas.microsoft.com/office/powerpoint/2010/main" val="3622646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11</a:t>
            </a:fld>
            <a:endParaRPr lang="fr-FR"/>
          </a:p>
        </p:txBody>
      </p:sp>
    </p:spTree>
    <p:extLst>
      <p:ext uri="{BB962C8B-B14F-4D97-AF65-F5344CB8AC3E}">
        <p14:creationId xmlns:p14="http://schemas.microsoft.com/office/powerpoint/2010/main" val="2045778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12</a:t>
            </a:fld>
            <a:endParaRPr lang="fr-FR"/>
          </a:p>
        </p:txBody>
      </p:sp>
    </p:spTree>
    <p:extLst>
      <p:ext uri="{BB962C8B-B14F-4D97-AF65-F5344CB8AC3E}">
        <p14:creationId xmlns:p14="http://schemas.microsoft.com/office/powerpoint/2010/main" val="14377496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9" name="bk object 16"/>
          <p:cNvSpPr>
            <a:spLocks/>
          </p:cNvSpPr>
          <p:nvPr userDrawn="1"/>
        </p:nvSpPr>
        <p:spPr bwMode="auto">
          <a:xfrm>
            <a:off x="0" y="1"/>
            <a:ext cx="9144000" cy="5143500"/>
          </a:xfrm>
          <a:custGeom>
            <a:avLst/>
            <a:gdLst>
              <a:gd name="T0" fmla="*/ 0 w 10692130"/>
              <a:gd name="T1" fmla="*/ 28 h 7560309"/>
              <a:gd name="T2" fmla="*/ 7838 w 10692130"/>
              <a:gd name="T3" fmla="*/ 28 h 7560309"/>
              <a:gd name="T4" fmla="*/ 7838 w 10692130"/>
              <a:gd name="T5" fmla="*/ 0 h 7560309"/>
              <a:gd name="T6" fmla="*/ 0 w 10692130"/>
              <a:gd name="T7" fmla="*/ 0 h 7560309"/>
              <a:gd name="T8" fmla="*/ 0 w 10692130"/>
              <a:gd name="T9" fmla="*/ 28 h 7560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92130" h="7560309">
                <a:moveTo>
                  <a:pt x="0" y="7559992"/>
                </a:moveTo>
                <a:lnTo>
                  <a:pt x="10692003" y="7559992"/>
                </a:lnTo>
                <a:lnTo>
                  <a:pt x="10692003" y="0"/>
                </a:lnTo>
                <a:lnTo>
                  <a:pt x="0" y="0"/>
                </a:lnTo>
                <a:lnTo>
                  <a:pt x="0" y="7559992"/>
                </a:lnTo>
                <a:close/>
              </a:path>
            </a:pathLst>
          </a:custGeom>
          <a:solidFill>
            <a:srgbClr val="00AEC6"/>
          </a:solidFill>
          <a:ln w="9525">
            <a:noFill/>
            <a:round/>
            <a:headEnd/>
            <a:tailEnd/>
          </a:ln>
        </p:spPr>
        <p:txBody>
          <a:bodyPr lIns="0" tIns="0" rIns="0" bIns="0"/>
          <a:lstStyle/>
          <a:p>
            <a:endParaRPr lang="fr-FR">
              <a:latin typeface="+mj-lt"/>
            </a:endParaRPr>
          </a:p>
        </p:txBody>
      </p:sp>
      <p:pic>
        <p:nvPicPr>
          <p:cNvPr id="2"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103" b="25087"/>
          <a:stretch/>
        </p:blipFill>
        <p:spPr bwMode="auto">
          <a:xfrm>
            <a:off x="0" y="1297949"/>
            <a:ext cx="4569828" cy="3845552"/>
          </a:xfrm>
          <a:prstGeom prst="rect">
            <a:avLst/>
          </a:prstGeom>
          <a:noFill/>
          <a:extLst>
            <a:ext uri="{909E8E84-426E-40DD-AFC4-6F175D3DCCD1}">
              <a14:hiddenFill xmlns:a14="http://schemas.microsoft.com/office/drawing/2010/main">
                <a:solidFill>
                  <a:srgbClr val="FFFFFF"/>
                </a:solidFill>
              </a14:hiddenFill>
            </a:ext>
          </a:extLst>
        </p:spPr>
      </p:pic>
      <p:sp>
        <p:nvSpPr>
          <p:cNvPr id="12" name="Titre 11"/>
          <p:cNvSpPr>
            <a:spLocks noGrp="1"/>
          </p:cNvSpPr>
          <p:nvPr>
            <p:ph type="title" hasCustomPrompt="1"/>
          </p:nvPr>
        </p:nvSpPr>
        <p:spPr>
          <a:xfrm>
            <a:off x="1372180" y="1925196"/>
            <a:ext cx="7651171" cy="2237136"/>
          </a:xfrm>
          <a:prstGeom prst="rect">
            <a:avLst/>
          </a:prstGeom>
        </p:spPr>
        <p:txBody>
          <a:bodyPr lIns="81628" tIns="40814" rIns="81628" bIns="40814"/>
          <a:lstStyle>
            <a:lvl1pPr marL="0" indent="1037361" algn="l">
              <a:defRPr sz="5000" b="1">
                <a:solidFill>
                  <a:schemeClr val="bg1"/>
                </a:solidFill>
                <a:latin typeface="Source Sans Pro" pitchFamily="34" charset="0"/>
              </a:defRPr>
            </a:lvl1pPr>
          </a:lstStyle>
          <a:p>
            <a:r>
              <a:rPr lang="en-US" noProof="0" dirty="0"/>
              <a:t>Insert title of the       presentation in bold here</a:t>
            </a:r>
          </a:p>
        </p:txBody>
      </p:sp>
      <p:sp>
        <p:nvSpPr>
          <p:cNvPr id="14" name="Sous-titre 2"/>
          <p:cNvSpPr>
            <a:spLocks noGrp="1"/>
          </p:cNvSpPr>
          <p:nvPr>
            <p:ph type="subTitle" idx="1" hasCustomPrompt="1"/>
          </p:nvPr>
        </p:nvSpPr>
        <p:spPr>
          <a:xfrm>
            <a:off x="6258689" y="4759837"/>
            <a:ext cx="2696400" cy="264600"/>
          </a:xfrm>
          <a:prstGeom prst="rect">
            <a:avLst/>
          </a:prstGeom>
        </p:spPr>
        <p:txBody>
          <a:bodyPr wrap="square" lIns="81628" tIns="40814" rIns="81628" bIns="40814" anchor="ctr">
            <a:spAutoFit/>
          </a:bodyPr>
          <a:lstStyle>
            <a:lvl1pPr marL="0" indent="0" algn="r">
              <a:lnSpc>
                <a:spcPct val="90000"/>
              </a:lnSpc>
              <a:buNone/>
              <a:defRPr sz="1300" b="0">
                <a:solidFill>
                  <a:schemeClr val="bg1"/>
                </a:solidFill>
              </a:defRPr>
            </a:lvl1pPr>
            <a:lvl2pPr marL="306107" indent="0" algn="ctr">
              <a:buNone/>
              <a:defRPr sz="1300"/>
            </a:lvl2pPr>
            <a:lvl3pPr marL="612213" indent="0" algn="ctr">
              <a:buNone/>
              <a:defRPr sz="1200"/>
            </a:lvl3pPr>
            <a:lvl4pPr marL="918320" indent="0" algn="ctr">
              <a:buNone/>
              <a:defRPr sz="1100"/>
            </a:lvl4pPr>
            <a:lvl5pPr marL="1224427" indent="0" algn="ctr">
              <a:buNone/>
              <a:defRPr sz="1100"/>
            </a:lvl5pPr>
            <a:lvl6pPr marL="1530534" indent="0" algn="ctr">
              <a:buNone/>
              <a:defRPr sz="1100"/>
            </a:lvl6pPr>
            <a:lvl7pPr marL="1836640" indent="0" algn="ctr">
              <a:buNone/>
              <a:defRPr sz="1100"/>
            </a:lvl7pPr>
            <a:lvl8pPr marL="2142747" indent="0" algn="ctr">
              <a:buNone/>
              <a:defRPr sz="1100"/>
            </a:lvl8pPr>
            <a:lvl9pPr marL="2448853" indent="0" algn="ctr">
              <a:buNone/>
              <a:defRPr sz="1100"/>
            </a:lvl9pPr>
          </a:lstStyle>
          <a:p>
            <a:r>
              <a:rPr lang="en-US" noProof="0" dirty="0"/>
              <a:t>Date - Place</a:t>
            </a:r>
          </a:p>
        </p:txBody>
      </p:sp>
      <p:sp>
        <p:nvSpPr>
          <p:cNvPr id="11" name="Espace réservé du contenu 10"/>
          <p:cNvSpPr>
            <a:spLocks noGrp="1"/>
          </p:cNvSpPr>
          <p:nvPr>
            <p:ph sz="quarter" idx="12" hasCustomPrompt="1"/>
          </p:nvPr>
        </p:nvSpPr>
        <p:spPr>
          <a:xfrm>
            <a:off x="6258689" y="4510088"/>
            <a:ext cx="2696400" cy="264600"/>
          </a:xfrm>
          <a:prstGeom prst="rect">
            <a:avLst/>
          </a:prstGeom>
        </p:spPr>
        <p:txBody>
          <a:bodyPr lIns="81628" tIns="40814" rIns="81628" bIns="40814" anchor="ctr"/>
          <a:lstStyle>
            <a:lvl1pPr marL="0" indent="0" algn="r">
              <a:buNone/>
              <a:defRPr sz="1300">
                <a:solidFill>
                  <a:schemeClr val="bg1"/>
                </a:solidFill>
              </a:defRPr>
            </a:lvl1pPr>
          </a:lstStyle>
          <a:p>
            <a:pPr lvl="0"/>
            <a:r>
              <a:rPr lang="en-US" noProof="0" dirty="0"/>
              <a:t>Speaker/Team/Other</a:t>
            </a:r>
          </a:p>
        </p:txBody>
      </p:sp>
      <p:pic>
        <p:nvPicPr>
          <p:cNvPr id="1026" name="Picture 2" descr="C:\_Clients\PPT\cdg-ppt\docs-client\axa_logo_open_white_rgb.emf"/>
          <p:cNvPicPr>
            <a:picLocks noChangeAspect="1" noChangeArrowheads="1"/>
          </p:cNvPicPr>
          <p:nvPr userDrawn="1"/>
        </p:nvPicPr>
        <p:blipFill>
          <a:blip r:embed="rId3" cstate="print"/>
          <a:srcRect/>
          <a:stretch>
            <a:fillRect/>
          </a:stretch>
        </p:blipFill>
        <p:spPr bwMode="auto">
          <a:xfrm>
            <a:off x="254000" y="265113"/>
            <a:ext cx="522000" cy="5220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pic>
        <p:nvPicPr>
          <p:cNvPr id="6"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7"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8" name="Espace réservé du texte 4"/>
          <p:cNvSpPr>
            <a:spLocks noGrp="1"/>
          </p:cNvSpPr>
          <p:nvPr>
            <p:ph type="body" sz="quarter" idx="12"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Tree>
    <p:extLst>
      <p:ext uri="{BB962C8B-B14F-4D97-AF65-F5344CB8AC3E}">
        <p14:creationId xmlns:p14="http://schemas.microsoft.com/office/powerpoint/2010/main" val="341707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e Chapter opening page">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254000" y="265113"/>
            <a:ext cx="522000" cy="522000"/>
          </a:xfrm>
          <a:prstGeom prst="rect">
            <a:avLst/>
          </a:prstGeom>
          <a:noFill/>
        </p:spPr>
      </p:pic>
      <p:sp>
        <p:nvSpPr>
          <p:cNvPr id="6" name="Espace réservé du contenu 12"/>
          <p:cNvSpPr>
            <a:spLocks noGrp="1"/>
          </p:cNvSpPr>
          <p:nvPr>
            <p:ph sz="quarter" idx="11" hasCustomPrompt="1"/>
          </p:nvPr>
        </p:nvSpPr>
        <p:spPr>
          <a:xfrm>
            <a:off x="2647951" y="621506"/>
            <a:ext cx="3848100" cy="3871913"/>
          </a:xfrm>
          <a:prstGeom prst="rect">
            <a:avLst/>
          </a:prstGeom>
        </p:spPr>
        <p:txBody>
          <a:bodyPr lIns="81628" tIns="40814" rIns="81628" bIns="40814" anchor="ctr"/>
          <a:lstStyle>
            <a:lvl1pPr algn="ctr">
              <a:buNone/>
              <a:defRPr sz="26800" b="1">
                <a:solidFill>
                  <a:srgbClr val="00AEC6"/>
                </a:solidFill>
                <a:latin typeface="+mn-lt"/>
                <a:cs typeface="Arial" pitchFamily="34" charset="0"/>
              </a:defRPr>
            </a:lvl1pPr>
          </a:lstStyle>
          <a:p>
            <a:pPr lvl="0"/>
            <a:r>
              <a:rPr lang="en-US" noProof="0" dirty="0"/>
              <a:t>1</a:t>
            </a:r>
          </a:p>
        </p:txBody>
      </p:sp>
      <p:sp>
        <p:nvSpPr>
          <p:cNvPr id="7" name="Espace réservé du contenu 9"/>
          <p:cNvSpPr>
            <a:spLocks noGrp="1"/>
          </p:cNvSpPr>
          <p:nvPr>
            <p:ph sz="quarter" idx="10" hasCustomPrompt="1"/>
          </p:nvPr>
        </p:nvSpPr>
        <p:spPr>
          <a:xfrm>
            <a:off x="0" y="2260569"/>
            <a:ext cx="9144000" cy="621506"/>
          </a:xfrm>
          <a:prstGeom prst="rect">
            <a:avLst/>
          </a:prstGeom>
        </p:spPr>
        <p:txBody>
          <a:bodyPr lIns="81628" tIns="40814" rIns="81628" bIns="40814" anchor="ctr"/>
          <a:lstStyle>
            <a:lvl1pPr algn="ctr">
              <a:buNone/>
              <a:defRPr sz="3000" b="0" baseline="0">
                <a:solidFill>
                  <a:schemeClr val="tx1"/>
                </a:solidFill>
                <a:latin typeface="+mn-lt"/>
                <a:cs typeface="Arial" pitchFamily="34" charset="0"/>
              </a:defRPr>
            </a:lvl1pPr>
          </a:lstStyle>
          <a:p>
            <a:pPr lvl="0"/>
            <a:r>
              <a:rPr lang="en-US" noProof="0" dirty="0"/>
              <a:t>Chapter opening page</a:t>
            </a:r>
          </a:p>
        </p:txBody>
      </p:sp>
    </p:spTree>
    <p:extLst>
      <p:ext uri="{BB962C8B-B14F-4D97-AF65-F5344CB8AC3E}">
        <p14:creationId xmlns:p14="http://schemas.microsoft.com/office/powerpoint/2010/main" val="2707513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012343" y="1372353"/>
            <a:ext cx="5760000" cy="2880000"/>
          </a:xfrm>
          <a:prstGeom prst="rect">
            <a:avLst/>
          </a:prstGeom>
        </p:spPr>
        <p:txBody>
          <a:bodyPr lIns="0" tIns="0" rIns="0" bIns="0"/>
          <a:lstStyle>
            <a:lvl1pPr marL="809625" indent="-809625">
              <a:buClr>
                <a:schemeClr val="tx2"/>
              </a:buClr>
              <a:buFont typeface="+mj-lt"/>
              <a:buAutoNum type="arabicPeriod"/>
              <a:defRPr sz="1600">
                <a:latin typeface="+mn-lt"/>
              </a:defRPr>
            </a:lvl1pPr>
            <a:lvl2pPr>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Click to add text</a:t>
            </a:r>
            <a:endParaRPr lang="fr-FR" dirty="0"/>
          </a:p>
        </p:txBody>
      </p:sp>
      <p:pic>
        <p:nvPicPr>
          <p:cNvPr id="1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3"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4" name="Espace réservé du pied de page 3"/>
          <p:cNvSpPr>
            <a:spLocks noGrp="1"/>
          </p:cNvSpPr>
          <p:nvPr>
            <p:ph type="ftr" sz="quarter" idx="13"/>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264721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s/Charts">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4000" y="1230406"/>
            <a:ext cx="882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Table title</a:t>
            </a:r>
          </a:p>
        </p:txBody>
      </p:sp>
      <p:sp>
        <p:nvSpPr>
          <p:cNvPr id="5" name="Espace réservé du tableau 4"/>
          <p:cNvSpPr>
            <a:spLocks noGrp="1"/>
          </p:cNvSpPr>
          <p:nvPr>
            <p:ph type="tbl" sz="quarter" idx="13" hasCustomPrompt="1"/>
          </p:nvPr>
        </p:nvSpPr>
        <p:spPr>
          <a:xfrm>
            <a:off x="234000" y="1764506"/>
            <a:ext cx="8820000" cy="2500313"/>
          </a:xfrm>
          <a:prstGeom prst="rect">
            <a:avLst/>
          </a:prstGeom>
        </p:spPr>
        <p:txBody>
          <a:bodyPr anchor="ctr"/>
          <a:lstStyle>
            <a:lvl1pPr marL="0" indent="0" algn="ctr">
              <a:buFontTx/>
              <a:buNone/>
              <a:defRPr sz="2000">
                <a:solidFill>
                  <a:schemeClr val="tx2"/>
                </a:solidFill>
              </a:defRPr>
            </a:lvl1pPr>
          </a:lstStyle>
          <a:p>
            <a:r>
              <a:rPr lang="en-US" dirty="0"/>
              <a:t>Click on the icon to add a table</a:t>
            </a:r>
            <a:endParaRPr lang="fr-FR" dirty="0"/>
          </a:p>
        </p:txBody>
      </p:sp>
      <p:sp>
        <p:nvSpPr>
          <p:cNvPr id="16" name="Espace réservé du texte 2"/>
          <p:cNvSpPr>
            <a:spLocks noGrp="1"/>
          </p:cNvSpPr>
          <p:nvPr>
            <p:ph type="body" sz="quarter" idx="14" hasCustomPrompt="1"/>
          </p:nvPr>
        </p:nvSpPr>
        <p:spPr>
          <a:xfrm>
            <a:off x="234000" y="1444719"/>
            <a:ext cx="882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Table subtitle</a:t>
            </a:r>
          </a:p>
        </p:txBody>
      </p:sp>
      <p:pic>
        <p:nvPicPr>
          <p:cNvPr id="1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5"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7" name="Espace réservé du pied de page 3"/>
          <p:cNvSpPr>
            <a:spLocks noGrp="1"/>
          </p:cNvSpPr>
          <p:nvPr>
            <p:ph type="ftr" sz="quarter" idx="15"/>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019180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istogram x2">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marR="0" indent="0" algn="l" defTabSz="913723" rtl="0" eaLnBrk="0" fontAlgn="base" latinLnBrk="0" hangingPunct="0">
              <a:lnSpc>
                <a:spcPct val="100000"/>
              </a:lnSpc>
              <a:spcBef>
                <a:spcPct val="20000"/>
              </a:spcBef>
              <a:spcAft>
                <a:spcPct val="0"/>
              </a:spcAft>
              <a:buClrTx/>
              <a:buSzTx/>
              <a:buFont typeface="Arial" charset="0"/>
              <a:buNone/>
              <a:tabLst/>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399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4140000" cy="2430000"/>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endParaRPr lang="fr-FR" dirty="0"/>
          </a:p>
        </p:txBody>
      </p:sp>
      <p:sp>
        <p:nvSpPr>
          <p:cNvPr id="22" name="Espace réservé du texte 2"/>
          <p:cNvSpPr>
            <a:spLocks noGrp="1"/>
          </p:cNvSpPr>
          <p:nvPr>
            <p:ph type="body" sz="quarter" idx="16" hasCustomPrompt="1"/>
          </p:nvPr>
        </p:nvSpPr>
        <p:spPr>
          <a:xfrm>
            <a:off x="4570413"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23" name="Espace réservé du texte 2"/>
          <p:cNvSpPr>
            <a:spLocks noGrp="1"/>
          </p:cNvSpPr>
          <p:nvPr>
            <p:ph type="body" sz="quarter" idx="17" hasCustomPrompt="1"/>
          </p:nvPr>
        </p:nvSpPr>
        <p:spPr>
          <a:xfrm>
            <a:off x="4570413"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24" name="Espace réservé du graphique 3"/>
          <p:cNvSpPr>
            <a:spLocks noGrp="1"/>
          </p:cNvSpPr>
          <p:nvPr>
            <p:ph type="chart" sz="quarter" idx="18" hasCustomPrompt="1"/>
          </p:nvPr>
        </p:nvSpPr>
        <p:spPr>
          <a:xfrm>
            <a:off x="4570413" y="1778794"/>
            <a:ext cx="4140000" cy="2430000"/>
          </a:xfrm>
          <a:prstGeom prst="rect">
            <a:avLst/>
          </a:prstGeom>
        </p:spPr>
        <p:txBody>
          <a:bodyPr anchor="ctr"/>
          <a:lstStyle>
            <a:lvl1pPr marL="0" marR="0" indent="0" algn="ctr" defTabSz="913723" rtl="0" eaLnBrk="0" fontAlgn="base" latinLnBrk="0" hangingPunct="0">
              <a:lnSpc>
                <a:spcPct val="100000"/>
              </a:lnSpc>
              <a:spcBef>
                <a:spcPct val="20000"/>
              </a:spcBef>
              <a:spcAft>
                <a:spcPct val="0"/>
              </a:spcAft>
              <a:buClrTx/>
              <a:buSzTx/>
              <a:buFontTx/>
              <a:buNone/>
              <a:tabLst/>
              <a:defRPr sz="2000">
                <a:solidFill>
                  <a:schemeClr val="tx2"/>
                </a:solidFill>
                <a:latin typeface="+mn-lt"/>
              </a:defRPr>
            </a:lvl1pPr>
          </a:lstStyle>
          <a:p>
            <a:r>
              <a:rPr lang="en-US" dirty="0"/>
              <a:t>Click on the icon to add a graph</a:t>
            </a:r>
            <a:endParaRPr lang="fr-FR" dirty="0"/>
          </a:p>
        </p:txBody>
      </p:sp>
      <p:pic>
        <p:nvPicPr>
          <p:cNvPr id="13"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4"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5" name="Espace réservé du pied de page 3"/>
          <p:cNvSpPr>
            <a:spLocks noGrp="1"/>
          </p:cNvSpPr>
          <p:nvPr>
            <p:ph type="ftr" sz="quarter" idx="19"/>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130335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istogram x4">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399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22" name="Espace réservé du texte 2"/>
          <p:cNvSpPr>
            <a:spLocks noGrp="1"/>
          </p:cNvSpPr>
          <p:nvPr>
            <p:ph type="body" sz="quarter" idx="16" hasCustomPrompt="1"/>
          </p:nvPr>
        </p:nvSpPr>
        <p:spPr>
          <a:xfrm>
            <a:off x="461135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23" name="Espace réservé du texte 2"/>
          <p:cNvSpPr>
            <a:spLocks noGrp="1"/>
          </p:cNvSpPr>
          <p:nvPr>
            <p:ph type="body" sz="quarter" idx="17" hasCustomPrompt="1"/>
          </p:nvPr>
        </p:nvSpPr>
        <p:spPr>
          <a:xfrm>
            <a:off x="461135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24" name="Espace réservé du graphique 3"/>
          <p:cNvSpPr>
            <a:spLocks noGrp="1"/>
          </p:cNvSpPr>
          <p:nvPr>
            <p:ph type="chart" sz="quarter" idx="18" hasCustomPrompt="1"/>
          </p:nvPr>
        </p:nvSpPr>
        <p:spPr>
          <a:xfrm>
            <a:off x="4611357" y="1778794"/>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13" name="Espace réservé du texte 2"/>
          <p:cNvSpPr>
            <a:spLocks noGrp="1"/>
          </p:cNvSpPr>
          <p:nvPr>
            <p:ph type="body" sz="quarter" idx="19" hasCustomPrompt="1"/>
          </p:nvPr>
        </p:nvSpPr>
        <p:spPr>
          <a:xfrm>
            <a:off x="233997" y="3073494"/>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4" name="Espace réservé du texte 2"/>
          <p:cNvSpPr>
            <a:spLocks noGrp="1"/>
          </p:cNvSpPr>
          <p:nvPr>
            <p:ph type="body" sz="quarter" idx="20" hasCustomPrompt="1"/>
          </p:nvPr>
        </p:nvSpPr>
        <p:spPr>
          <a:xfrm>
            <a:off x="233997" y="3287807"/>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15" name="Espace réservé du graphique 3"/>
          <p:cNvSpPr>
            <a:spLocks noGrp="1"/>
          </p:cNvSpPr>
          <p:nvPr>
            <p:ph type="chart" sz="quarter" idx="21" hasCustomPrompt="1"/>
          </p:nvPr>
        </p:nvSpPr>
        <p:spPr>
          <a:xfrm>
            <a:off x="233997" y="3621882"/>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17" name="Espace réservé du texte 2"/>
          <p:cNvSpPr>
            <a:spLocks noGrp="1"/>
          </p:cNvSpPr>
          <p:nvPr>
            <p:ph type="body" sz="quarter" idx="22" hasCustomPrompt="1"/>
          </p:nvPr>
        </p:nvSpPr>
        <p:spPr>
          <a:xfrm>
            <a:off x="4611357" y="3073494"/>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8" name="Espace réservé du texte 2"/>
          <p:cNvSpPr>
            <a:spLocks noGrp="1"/>
          </p:cNvSpPr>
          <p:nvPr>
            <p:ph type="body" sz="quarter" idx="23" hasCustomPrompt="1"/>
          </p:nvPr>
        </p:nvSpPr>
        <p:spPr>
          <a:xfrm>
            <a:off x="4611357" y="3287807"/>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19" name="Espace réservé du graphique 3"/>
          <p:cNvSpPr>
            <a:spLocks noGrp="1"/>
          </p:cNvSpPr>
          <p:nvPr>
            <p:ph type="chart" sz="quarter" idx="24" hasCustomPrompt="1"/>
          </p:nvPr>
        </p:nvSpPr>
        <p:spPr>
          <a:xfrm>
            <a:off x="4611357" y="3621882"/>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pic>
        <p:nvPicPr>
          <p:cNvPr id="2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21"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25" name="Espace réservé du pied de page 3"/>
          <p:cNvSpPr>
            <a:spLocks noGrp="1"/>
          </p:cNvSpPr>
          <p:nvPr>
            <p:ph type="ftr" sz="quarter" idx="25"/>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415503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pPr lvl="0"/>
            <a:r>
              <a:rPr lang="en-US" noProof="0" dirty="0"/>
              <a:t>Subtitle or next title (optional)</a:t>
            </a:r>
          </a:p>
        </p:txBody>
      </p:sp>
      <p:sp>
        <p:nvSpPr>
          <p:cNvPr id="3" name="Espace réservé du texte 2"/>
          <p:cNvSpPr>
            <a:spLocks noGrp="1"/>
          </p:cNvSpPr>
          <p:nvPr>
            <p:ph type="body" sz="quarter" idx="12" hasCustomPrompt="1"/>
          </p:nvPr>
        </p:nvSpPr>
        <p:spPr>
          <a:xfrm>
            <a:off x="233997" y="1230406"/>
            <a:ext cx="32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32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3240000" cy="2430000"/>
          </a:xfrm>
          <a:prstGeom prst="rect">
            <a:avLst/>
          </a:prstGeom>
        </p:spPr>
        <p:txBody>
          <a:bodyPr anchor="ctr"/>
          <a:lstStyle>
            <a:lvl1pPr marL="0" indent="0" algn="ctr">
              <a:buFontTx/>
              <a:buNone/>
              <a:defRPr sz="2000" baseline="0">
                <a:solidFill>
                  <a:schemeClr val="tx2"/>
                </a:solidFill>
                <a:latin typeface="+mn-lt"/>
              </a:defRPr>
            </a:lvl1pPr>
          </a:lstStyle>
          <a:p>
            <a:r>
              <a:rPr lang="en-US" dirty="0"/>
              <a:t>Click on</a:t>
            </a:r>
          </a:p>
          <a:p>
            <a:r>
              <a:rPr lang="en-US" dirty="0"/>
              <a:t> the icon to add a graph</a:t>
            </a:r>
            <a:endParaRPr lang="fr-FR" dirty="0"/>
          </a:p>
        </p:txBody>
      </p:sp>
      <p:sp>
        <p:nvSpPr>
          <p:cNvPr id="5" name="Espace réservé du texte 4"/>
          <p:cNvSpPr>
            <a:spLocks noGrp="1"/>
          </p:cNvSpPr>
          <p:nvPr>
            <p:ph type="body" sz="quarter" idx="16" hasCustomPrompt="1"/>
          </p:nvPr>
        </p:nvSpPr>
        <p:spPr>
          <a:xfrm>
            <a:off x="3796367" y="1889523"/>
            <a:ext cx="4359275" cy="2620565"/>
          </a:xfrm>
          <a:prstGeom prst="rect">
            <a:avLst/>
          </a:prstGeom>
        </p:spPr>
        <p:txBody>
          <a:bodyPr lIns="0" tIns="0" rIns="0" bIns="0"/>
          <a:lstStyle>
            <a:lvl1pPr marL="341345" indent="-341345">
              <a:buSzPct val="120000"/>
              <a:buFontTx/>
              <a:buBlip>
                <a:blip r:embed="rId2"/>
              </a:buBlip>
              <a:defRPr sz="1600">
                <a:latin typeface="+mj-lt"/>
              </a:defRPr>
            </a:lvl1pPr>
          </a:lstStyle>
          <a:p>
            <a:pPr lvl="0"/>
            <a:r>
              <a:rPr lang="en-US" dirty="0"/>
              <a:t>Click to add text</a:t>
            </a:r>
            <a:endParaRPr lang="fr-FR" dirty="0"/>
          </a:p>
        </p:txBody>
      </p:sp>
      <p:pic>
        <p:nvPicPr>
          <p:cNvPr id="13"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4"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5" name="Espace réservé du pied de page 3"/>
          <p:cNvSpPr>
            <a:spLocks noGrp="1"/>
          </p:cNvSpPr>
          <p:nvPr>
            <p:ph type="ftr" sz="quarter" idx="17"/>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56189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3 blocs">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sp>
        <p:nvSpPr>
          <p:cNvPr id="20" name="Espace réservé du texte 19"/>
          <p:cNvSpPr>
            <a:spLocks noGrp="1"/>
          </p:cNvSpPr>
          <p:nvPr>
            <p:ph type="body" sz="quarter" idx="14" hasCustomPrompt="1"/>
          </p:nvPr>
        </p:nvSpPr>
        <p:spPr>
          <a:xfrm>
            <a:off x="39600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endParaRPr lang="fr-FR" dirty="0"/>
          </a:p>
        </p:txBody>
      </p:sp>
      <p:sp>
        <p:nvSpPr>
          <p:cNvPr id="21" name="Espace réservé du texte 19"/>
          <p:cNvSpPr>
            <a:spLocks noGrp="1"/>
          </p:cNvSpPr>
          <p:nvPr>
            <p:ph type="body" sz="quarter" idx="15" hasCustomPrompt="1"/>
          </p:nvPr>
        </p:nvSpPr>
        <p:spPr>
          <a:xfrm>
            <a:off x="331200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22" name="Espace réservé du texte 19"/>
          <p:cNvSpPr>
            <a:spLocks noGrp="1"/>
          </p:cNvSpPr>
          <p:nvPr>
            <p:ph type="body" sz="quarter" idx="16" hasCustomPrompt="1"/>
          </p:nvPr>
        </p:nvSpPr>
        <p:spPr>
          <a:xfrm>
            <a:off x="622705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25" name="Espace réservé du texte 24"/>
          <p:cNvSpPr>
            <a:spLocks noGrp="1"/>
          </p:cNvSpPr>
          <p:nvPr>
            <p:ph type="body" sz="quarter" idx="17" hasCustomPrompt="1"/>
          </p:nvPr>
        </p:nvSpPr>
        <p:spPr>
          <a:xfrm>
            <a:off x="39600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sp>
        <p:nvSpPr>
          <p:cNvPr id="30" name="Espace réservé du texte 24"/>
          <p:cNvSpPr>
            <a:spLocks noGrp="1"/>
          </p:cNvSpPr>
          <p:nvPr>
            <p:ph type="body" sz="quarter" idx="18" hasCustomPrompt="1"/>
          </p:nvPr>
        </p:nvSpPr>
        <p:spPr>
          <a:xfrm>
            <a:off x="331295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sp>
        <p:nvSpPr>
          <p:cNvPr id="31" name="Espace réservé du texte 24"/>
          <p:cNvSpPr>
            <a:spLocks noGrp="1"/>
          </p:cNvSpPr>
          <p:nvPr>
            <p:ph type="body" sz="quarter" idx="19" hasCustomPrompt="1"/>
          </p:nvPr>
        </p:nvSpPr>
        <p:spPr>
          <a:xfrm>
            <a:off x="622800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pic>
        <p:nvPicPr>
          <p:cNvPr id="12"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3"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5" name="Espace réservé du texte 4"/>
          <p:cNvSpPr>
            <a:spLocks noGrp="1"/>
          </p:cNvSpPr>
          <p:nvPr>
            <p:ph type="body" sz="quarter" idx="20"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Tree>
    <p:extLst>
      <p:ext uri="{BB962C8B-B14F-4D97-AF65-F5344CB8AC3E}">
        <p14:creationId xmlns:p14="http://schemas.microsoft.com/office/powerpoint/2010/main" val="3263516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1 bloc">
    <p:spTree>
      <p:nvGrpSpPr>
        <p:cNvPr id="1" name=""/>
        <p:cNvGrpSpPr/>
        <p:nvPr/>
      </p:nvGrpSpPr>
      <p:grpSpPr>
        <a:xfrm>
          <a:off x="0" y="0"/>
          <a:ext cx="0" cy="0"/>
          <a:chOff x="0" y="0"/>
          <a:chExt cx="0" cy="0"/>
        </a:xfrm>
      </p:grpSpPr>
      <p:sp>
        <p:nvSpPr>
          <p:cNvPr id="23" name="Espace réservé du texte 19"/>
          <p:cNvSpPr>
            <a:spLocks noGrp="1"/>
          </p:cNvSpPr>
          <p:nvPr>
            <p:ph type="body" sz="quarter" idx="17" hasCustomPrompt="1"/>
          </p:nvPr>
        </p:nvSpPr>
        <p:spPr>
          <a:xfrm>
            <a:off x="5564088" y="1478774"/>
            <a:ext cx="3257177" cy="2185953"/>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sp>
        <p:nvSpPr>
          <p:cNvPr id="19" name="Espace réservé du texte 4"/>
          <p:cNvSpPr>
            <a:spLocks noGrp="1"/>
          </p:cNvSpPr>
          <p:nvPr>
            <p:ph type="body" sz="quarter" idx="16" hasCustomPrompt="1"/>
          </p:nvPr>
        </p:nvSpPr>
        <p:spPr>
          <a:xfrm>
            <a:off x="234951" y="1478775"/>
            <a:ext cx="4335463" cy="2185952"/>
          </a:xfrm>
          <a:prstGeom prst="rect">
            <a:avLst/>
          </a:prstGeom>
        </p:spPr>
        <p:txBody>
          <a:bodyPr lIns="0" tIns="0" rIns="0" bIns="0" anchor="ctr"/>
          <a:lstStyle>
            <a:lvl1pPr marL="341345" indent="-341345">
              <a:buSzPct val="120000"/>
              <a:buFontTx/>
              <a:buBlip>
                <a:blip r:embed="rId2"/>
              </a:buBlip>
              <a:defRPr sz="1600">
                <a:latin typeface="+mj-lt"/>
              </a:defRPr>
            </a:lvl1pPr>
          </a:lstStyle>
          <a:p>
            <a:pPr lvl="0"/>
            <a:r>
              <a:rPr lang="en-US" dirty="0"/>
              <a:t>Click to add text</a:t>
            </a:r>
            <a:endParaRPr lang="fr-FR" dirty="0"/>
          </a:p>
        </p:txBody>
      </p:sp>
      <p:pic>
        <p:nvPicPr>
          <p:cNvPr id="11"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2"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8" name="Espace réservé du texte 4"/>
          <p:cNvSpPr>
            <a:spLocks noGrp="1"/>
          </p:cNvSpPr>
          <p:nvPr>
            <p:ph type="body" sz="quarter" idx="18"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grpSp>
        <p:nvGrpSpPr>
          <p:cNvPr id="20" name="Groupe 5"/>
          <p:cNvGrpSpPr/>
          <p:nvPr userDrawn="1"/>
        </p:nvGrpSpPr>
        <p:grpSpPr>
          <a:xfrm>
            <a:off x="4326923" y="2198769"/>
            <a:ext cx="743595" cy="742788"/>
            <a:chOff x="-1206500" y="1404938"/>
            <a:chExt cx="1463675" cy="1462087"/>
          </a:xfrm>
        </p:grpSpPr>
        <p:sp>
          <p:nvSpPr>
            <p:cNvPr id="21" name="Freeform 5"/>
            <p:cNvSpPr>
              <a:spLocks/>
            </p:cNvSpPr>
            <p:nvPr/>
          </p:nvSpPr>
          <p:spPr bwMode="auto">
            <a:xfrm>
              <a:off x="-1206500" y="1404938"/>
              <a:ext cx="1463675" cy="1462087"/>
            </a:xfrm>
            <a:custGeom>
              <a:avLst/>
              <a:gdLst/>
              <a:ahLst/>
              <a:cxnLst>
                <a:cxn ang="0">
                  <a:pos x="1842" y="969"/>
                </a:cxn>
                <a:cxn ang="0">
                  <a:pos x="1824" y="1107"/>
                </a:cxn>
                <a:cxn ang="0">
                  <a:pos x="1787" y="1237"/>
                </a:cxn>
                <a:cxn ang="0">
                  <a:pos x="1732" y="1361"/>
                </a:cxn>
                <a:cxn ang="0">
                  <a:pos x="1660" y="1473"/>
                </a:cxn>
                <a:cxn ang="0">
                  <a:pos x="1574" y="1572"/>
                </a:cxn>
                <a:cxn ang="0">
                  <a:pos x="1473" y="1660"/>
                </a:cxn>
                <a:cxn ang="0">
                  <a:pos x="1361" y="1731"/>
                </a:cxn>
                <a:cxn ang="0">
                  <a:pos x="1239" y="1787"/>
                </a:cxn>
                <a:cxn ang="0">
                  <a:pos x="1107" y="1824"/>
                </a:cxn>
                <a:cxn ang="0">
                  <a:pos x="969" y="1842"/>
                </a:cxn>
                <a:cxn ang="0">
                  <a:pos x="875" y="1842"/>
                </a:cxn>
                <a:cxn ang="0">
                  <a:pos x="737" y="1824"/>
                </a:cxn>
                <a:cxn ang="0">
                  <a:pos x="605" y="1787"/>
                </a:cxn>
                <a:cxn ang="0">
                  <a:pos x="483" y="1731"/>
                </a:cxn>
                <a:cxn ang="0">
                  <a:pos x="371" y="1660"/>
                </a:cxn>
                <a:cxn ang="0">
                  <a:pos x="270" y="1572"/>
                </a:cxn>
                <a:cxn ang="0">
                  <a:pos x="184" y="1473"/>
                </a:cxn>
                <a:cxn ang="0">
                  <a:pos x="111" y="1361"/>
                </a:cxn>
                <a:cxn ang="0">
                  <a:pos x="55" y="1237"/>
                </a:cxn>
                <a:cxn ang="0">
                  <a:pos x="20" y="1107"/>
                </a:cxn>
                <a:cxn ang="0">
                  <a:pos x="2" y="969"/>
                </a:cxn>
                <a:cxn ang="0">
                  <a:pos x="2" y="873"/>
                </a:cxn>
                <a:cxn ang="0">
                  <a:pos x="20" y="735"/>
                </a:cxn>
                <a:cxn ang="0">
                  <a:pos x="55" y="605"/>
                </a:cxn>
                <a:cxn ang="0">
                  <a:pos x="111" y="481"/>
                </a:cxn>
                <a:cxn ang="0">
                  <a:pos x="184" y="369"/>
                </a:cxn>
                <a:cxn ang="0">
                  <a:pos x="270" y="270"/>
                </a:cxn>
                <a:cxn ang="0">
                  <a:pos x="371" y="182"/>
                </a:cxn>
                <a:cxn ang="0">
                  <a:pos x="483" y="111"/>
                </a:cxn>
                <a:cxn ang="0">
                  <a:pos x="605" y="55"/>
                </a:cxn>
                <a:cxn ang="0">
                  <a:pos x="737" y="18"/>
                </a:cxn>
                <a:cxn ang="0">
                  <a:pos x="875" y="0"/>
                </a:cxn>
                <a:cxn ang="0">
                  <a:pos x="969" y="0"/>
                </a:cxn>
                <a:cxn ang="0">
                  <a:pos x="1107" y="18"/>
                </a:cxn>
                <a:cxn ang="0">
                  <a:pos x="1239" y="55"/>
                </a:cxn>
                <a:cxn ang="0">
                  <a:pos x="1361" y="111"/>
                </a:cxn>
                <a:cxn ang="0">
                  <a:pos x="1473" y="182"/>
                </a:cxn>
                <a:cxn ang="0">
                  <a:pos x="1574" y="270"/>
                </a:cxn>
                <a:cxn ang="0">
                  <a:pos x="1660" y="369"/>
                </a:cxn>
                <a:cxn ang="0">
                  <a:pos x="1732" y="481"/>
                </a:cxn>
                <a:cxn ang="0">
                  <a:pos x="1787" y="605"/>
                </a:cxn>
                <a:cxn ang="0">
                  <a:pos x="1824" y="735"/>
                </a:cxn>
                <a:cxn ang="0">
                  <a:pos x="1842" y="873"/>
                </a:cxn>
              </a:cxnLst>
              <a:rect l="0" t="0" r="r" b="b"/>
              <a:pathLst>
                <a:path w="1844" h="1842">
                  <a:moveTo>
                    <a:pt x="1844" y="922"/>
                  </a:moveTo>
                  <a:lnTo>
                    <a:pt x="1844" y="922"/>
                  </a:lnTo>
                  <a:lnTo>
                    <a:pt x="1842" y="969"/>
                  </a:lnTo>
                  <a:lnTo>
                    <a:pt x="1839" y="1014"/>
                  </a:lnTo>
                  <a:lnTo>
                    <a:pt x="1833" y="1062"/>
                  </a:lnTo>
                  <a:lnTo>
                    <a:pt x="1824" y="1107"/>
                  </a:lnTo>
                  <a:lnTo>
                    <a:pt x="1815" y="1151"/>
                  </a:lnTo>
                  <a:lnTo>
                    <a:pt x="1802" y="1195"/>
                  </a:lnTo>
                  <a:lnTo>
                    <a:pt x="1787" y="1237"/>
                  </a:lnTo>
                  <a:lnTo>
                    <a:pt x="1771" y="1279"/>
                  </a:lnTo>
                  <a:lnTo>
                    <a:pt x="1753" y="1320"/>
                  </a:lnTo>
                  <a:lnTo>
                    <a:pt x="1732" y="1361"/>
                  </a:lnTo>
                  <a:lnTo>
                    <a:pt x="1711" y="1398"/>
                  </a:lnTo>
                  <a:lnTo>
                    <a:pt x="1686" y="1436"/>
                  </a:lnTo>
                  <a:lnTo>
                    <a:pt x="1660" y="1473"/>
                  </a:lnTo>
                  <a:lnTo>
                    <a:pt x="1633" y="1507"/>
                  </a:lnTo>
                  <a:lnTo>
                    <a:pt x="1605" y="1541"/>
                  </a:lnTo>
                  <a:lnTo>
                    <a:pt x="1574" y="1572"/>
                  </a:lnTo>
                  <a:lnTo>
                    <a:pt x="1542" y="1603"/>
                  </a:lnTo>
                  <a:lnTo>
                    <a:pt x="1509" y="1632"/>
                  </a:lnTo>
                  <a:lnTo>
                    <a:pt x="1473" y="1660"/>
                  </a:lnTo>
                  <a:lnTo>
                    <a:pt x="1437" y="1686"/>
                  </a:lnTo>
                  <a:lnTo>
                    <a:pt x="1400" y="1709"/>
                  </a:lnTo>
                  <a:lnTo>
                    <a:pt x="1361" y="1731"/>
                  </a:lnTo>
                  <a:lnTo>
                    <a:pt x="1322" y="1753"/>
                  </a:lnTo>
                  <a:lnTo>
                    <a:pt x="1281" y="1770"/>
                  </a:lnTo>
                  <a:lnTo>
                    <a:pt x="1239" y="1787"/>
                  </a:lnTo>
                  <a:lnTo>
                    <a:pt x="1197" y="1801"/>
                  </a:lnTo>
                  <a:lnTo>
                    <a:pt x="1153" y="1814"/>
                  </a:lnTo>
                  <a:lnTo>
                    <a:pt x="1107" y="1824"/>
                  </a:lnTo>
                  <a:lnTo>
                    <a:pt x="1062" y="1832"/>
                  </a:lnTo>
                  <a:lnTo>
                    <a:pt x="1016" y="1839"/>
                  </a:lnTo>
                  <a:lnTo>
                    <a:pt x="969" y="1842"/>
                  </a:lnTo>
                  <a:lnTo>
                    <a:pt x="922" y="1842"/>
                  </a:lnTo>
                  <a:lnTo>
                    <a:pt x="922" y="1842"/>
                  </a:lnTo>
                  <a:lnTo>
                    <a:pt x="875" y="1842"/>
                  </a:lnTo>
                  <a:lnTo>
                    <a:pt x="828" y="1839"/>
                  </a:lnTo>
                  <a:lnTo>
                    <a:pt x="782" y="1832"/>
                  </a:lnTo>
                  <a:lnTo>
                    <a:pt x="737" y="1824"/>
                  </a:lnTo>
                  <a:lnTo>
                    <a:pt x="691" y="1814"/>
                  </a:lnTo>
                  <a:lnTo>
                    <a:pt x="647" y="1801"/>
                  </a:lnTo>
                  <a:lnTo>
                    <a:pt x="605" y="1787"/>
                  </a:lnTo>
                  <a:lnTo>
                    <a:pt x="563" y="1770"/>
                  </a:lnTo>
                  <a:lnTo>
                    <a:pt x="522" y="1753"/>
                  </a:lnTo>
                  <a:lnTo>
                    <a:pt x="483" y="1731"/>
                  </a:lnTo>
                  <a:lnTo>
                    <a:pt x="444" y="1709"/>
                  </a:lnTo>
                  <a:lnTo>
                    <a:pt x="407" y="1686"/>
                  </a:lnTo>
                  <a:lnTo>
                    <a:pt x="371" y="1660"/>
                  </a:lnTo>
                  <a:lnTo>
                    <a:pt x="335" y="1632"/>
                  </a:lnTo>
                  <a:lnTo>
                    <a:pt x="302" y="1603"/>
                  </a:lnTo>
                  <a:lnTo>
                    <a:pt x="270" y="1572"/>
                  </a:lnTo>
                  <a:lnTo>
                    <a:pt x="239" y="1541"/>
                  </a:lnTo>
                  <a:lnTo>
                    <a:pt x="210" y="1507"/>
                  </a:lnTo>
                  <a:lnTo>
                    <a:pt x="184" y="1473"/>
                  </a:lnTo>
                  <a:lnTo>
                    <a:pt x="158" y="1436"/>
                  </a:lnTo>
                  <a:lnTo>
                    <a:pt x="133" y="1398"/>
                  </a:lnTo>
                  <a:lnTo>
                    <a:pt x="111" y="1361"/>
                  </a:lnTo>
                  <a:lnTo>
                    <a:pt x="91" y="1320"/>
                  </a:lnTo>
                  <a:lnTo>
                    <a:pt x="73" y="1279"/>
                  </a:lnTo>
                  <a:lnTo>
                    <a:pt x="55" y="1237"/>
                  </a:lnTo>
                  <a:lnTo>
                    <a:pt x="41" y="1195"/>
                  </a:lnTo>
                  <a:lnTo>
                    <a:pt x="29" y="1151"/>
                  </a:lnTo>
                  <a:lnTo>
                    <a:pt x="20" y="1107"/>
                  </a:lnTo>
                  <a:lnTo>
                    <a:pt x="11" y="1062"/>
                  </a:lnTo>
                  <a:lnTo>
                    <a:pt x="5" y="1014"/>
                  </a:lnTo>
                  <a:lnTo>
                    <a:pt x="2" y="969"/>
                  </a:lnTo>
                  <a:lnTo>
                    <a:pt x="0" y="922"/>
                  </a:lnTo>
                  <a:lnTo>
                    <a:pt x="0" y="922"/>
                  </a:lnTo>
                  <a:lnTo>
                    <a:pt x="2" y="873"/>
                  </a:lnTo>
                  <a:lnTo>
                    <a:pt x="5" y="828"/>
                  </a:lnTo>
                  <a:lnTo>
                    <a:pt x="11" y="780"/>
                  </a:lnTo>
                  <a:lnTo>
                    <a:pt x="20" y="735"/>
                  </a:lnTo>
                  <a:lnTo>
                    <a:pt x="29" y="691"/>
                  </a:lnTo>
                  <a:lnTo>
                    <a:pt x="41" y="647"/>
                  </a:lnTo>
                  <a:lnTo>
                    <a:pt x="55" y="605"/>
                  </a:lnTo>
                  <a:lnTo>
                    <a:pt x="73" y="563"/>
                  </a:lnTo>
                  <a:lnTo>
                    <a:pt x="91" y="522"/>
                  </a:lnTo>
                  <a:lnTo>
                    <a:pt x="111" y="481"/>
                  </a:lnTo>
                  <a:lnTo>
                    <a:pt x="133" y="444"/>
                  </a:lnTo>
                  <a:lnTo>
                    <a:pt x="158" y="406"/>
                  </a:lnTo>
                  <a:lnTo>
                    <a:pt x="184" y="369"/>
                  </a:lnTo>
                  <a:lnTo>
                    <a:pt x="210" y="335"/>
                  </a:lnTo>
                  <a:lnTo>
                    <a:pt x="239" y="301"/>
                  </a:lnTo>
                  <a:lnTo>
                    <a:pt x="270" y="270"/>
                  </a:lnTo>
                  <a:lnTo>
                    <a:pt x="302" y="239"/>
                  </a:lnTo>
                  <a:lnTo>
                    <a:pt x="335" y="210"/>
                  </a:lnTo>
                  <a:lnTo>
                    <a:pt x="371" y="182"/>
                  </a:lnTo>
                  <a:lnTo>
                    <a:pt x="407" y="156"/>
                  </a:lnTo>
                  <a:lnTo>
                    <a:pt x="444" y="133"/>
                  </a:lnTo>
                  <a:lnTo>
                    <a:pt x="483" y="111"/>
                  </a:lnTo>
                  <a:lnTo>
                    <a:pt x="522" y="89"/>
                  </a:lnTo>
                  <a:lnTo>
                    <a:pt x="563" y="72"/>
                  </a:lnTo>
                  <a:lnTo>
                    <a:pt x="605" y="55"/>
                  </a:lnTo>
                  <a:lnTo>
                    <a:pt x="647" y="41"/>
                  </a:lnTo>
                  <a:lnTo>
                    <a:pt x="691" y="28"/>
                  </a:lnTo>
                  <a:lnTo>
                    <a:pt x="737" y="18"/>
                  </a:lnTo>
                  <a:lnTo>
                    <a:pt x="782" y="10"/>
                  </a:lnTo>
                  <a:lnTo>
                    <a:pt x="828" y="5"/>
                  </a:lnTo>
                  <a:lnTo>
                    <a:pt x="875" y="0"/>
                  </a:lnTo>
                  <a:lnTo>
                    <a:pt x="922" y="0"/>
                  </a:lnTo>
                  <a:lnTo>
                    <a:pt x="922" y="0"/>
                  </a:lnTo>
                  <a:lnTo>
                    <a:pt x="969" y="0"/>
                  </a:lnTo>
                  <a:lnTo>
                    <a:pt x="1016" y="5"/>
                  </a:lnTo>
                  <a:lnTo>
                    <a:pt x="1062" y="10"/>
                  </a:lnTo>
                  <a:lnTo>
                    <a:pt x="1107" y="18"/>
                  </a:lnTo>
                  <a:lnTo>
                    <a:pt x="1153" y="28"/>
                  </a:lnTo>
                  <a:lnTo>
                    <a:pt x="1197" y="41"/>
                  </a:lnTo>
                  <a:lnTo>
                    <a:pt x="1239" y="55"/>
                  </a:lnTo>
                  <a:lnTo>
                    <a:pt x="1281" y="72"/>
                  </a:lnTo>
                  <a:lnTo>
                    <a:pt x="1322" y="89"/>
                  </a:lnTo>
                  <a:lnTo>
                    <a:pt x="1361" y="111"/>
                  </a:lnTo>
                  <a:lnTo>
                    <a:pt x="1400" y="133"/>
                  </a:lnTo>
                  <a:lnTo>
                    <a:pt x="1437" y="156"/>
                  </a:lnTo>
                  <a:lnTo>
                    <a:pt x="1473" y="182"/>
                  </a:lnTo>
                  <a:lnTo>
                    <a:pt x="1509" y="210"/>
                  </a:lnTo>
                  <a:lnTo>
                    <a:pt x="1542" y="239"/>
                  </a:lnTo>
                  <a:lnTo>
                    <a:pt x="1574" y="270"/>
                  </a:lnTo>
                  <a:lnTo>
                    <a:pt x="1605" y="301"/>
                  </a:lnTo>
                  <a:lnTo>
                    <a:pt x="1633" y="335"/>
                  </a:lnTo>
                  <a:lnTo>
                    <a:pt x="1660" y="369"/>
                  </a:lnTo>
                  <a:lnTo>
                    <a:pt x="1686" y="406"/>
                  </a:lnTo>
                  <a:lnTo>
                    <a:pt x="1711" y="444"/>
                  </a:lnTo>
                  <a:lnTo>
                    <a:pt x="1732" y="481"/>
                  </a:lnTo>
                  <a:lnTo>
                    <a:pt x="1753" y="522"/>
                  </a:lnTo>
                  <a:lnTo>
                    <a:pt x="1771" y="563"/>
                  </a:lnTo>
                  <a:lnTo>
                    <a:pt x="1787" y="605"/>
                  </a:lnTo>
                  <a:lnTo>
                    <a:pt x="1802" y="647"/>
                  </a:lnTo>
                  <a:lnTo>
                    <a:pt x="1815" y="691"/>
                  </a:lnTo>
                  <a:lnTo>
                    <a:pt x="1824" y="735"/>
                  </a:lnTo>
                  <a:lnTo>
                    <a:pt x="1833" y="780"/>
                  </a:lnTo>
                  <a:lnTo>
                    <a:pt x="1839" y="828"/>
                  </a:lnTo>
                  <a:lnTo>
                    <a:pt x="1842" y="873"/>
                  </a:lnTo>
                  <a:lnTo>
                    <a:pt x="1844" y="922"/>
                  </a:lnTo>
                  <a:lnTo>
                    <a:pt x="1844" y="922"/>
                  </a:lnTo>
                  <a:close/>
                </a:path>
              </a:pathLst>
            </a:custGeom>
            <a:solidFill>
              <a:srgbClr val="9FD9B4"/>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Arial" pitchFamily="34" charset="0"/>
                <a:cs typeface="Arial" pitchFamily="34" charset="0"/>
              </a:endParaRPr>
            </a:p>
          </p:txBody>
        </p:sp>
        <p:sp>
          <p:nvSpPr>
            <p:cNvPr id="22" name="Freeform 6"/>
            <p:cNvSpPr>
              <a:spLocks/>
            </p:cNvSpPr>
            <p:nvPr/>
          </p:nvSpPr>
          <p:spPr bwMode="auto">
            <a:xfrm>
              <a:off x="-957263" y="1725613"/>
              <a:ext cx="965200" cy="820737"/>
            </a:xfrm>
            <a:custGeom>
              <a:avLst/>
              <a:gdLst/>
              <a:ahLst/>
              <a:cxnLst>
                <a:cxn ang="0">
                  <a:pos x="628" y="1010"/>
                </a:cxn>
                <a:cxn ang="0">
                  <a:pos x="608" y="981"/>
                </a:cxn>
                <a:cxn ang="0">
                  <a:pos x="601" y="946"/>
                </a:cxn>
                <a:cxn ang="0">
                  <a:pos x="608" y="912"/>
                </a:cxn>
                <a:cxn ang="0">
                  <a:pos x="628" y="883"/>
                </a:cxn>
                <a:cxn ang="0">
                  <a:pos x="101" y="620"/>
                </a:cxn>
                <a:cxn ang="0">
                  <a:pos x="91" y="618"/>
                </a:cxn>
                <a:cxn ang="0">
                  <a:pos x="71" y="615"/>
                </a:cxn>
                <a:cxn ang="0">
                  <a:pos x="44" y="602"/>
                </a:cxn>
                <a:cxn ang="0">
                  <a:pos x="16" y="574"/>
                </a:cxn>
                <a:cxn ang="0">
                  <a:pos x="5" y="548"/>
                </a:cxn>
                <a:cxn ang="0">
                  <a:pos x="0" y="529"/>
                </a:cxn>
                <a:cxn ang="0">
                  <a:pos x="0" y="519"/>
                </a:cxn>
                <a:cxn ang="0">
                  <a:pos x="1" y="498"/>
                </a:cxn>
                <a:cxn ang="0">
                  <a:pos x="8" y="478"/>
                </a:cxn>
                <a:cxn ang="0">
                  <a:pos x="29" y="447"/>
                </a:cxn>
                <a:cxn ang="0">
                  <a:pos x="62" y="425"/>
                </a:cxn>
                <a:cxn ang="0">
                  <a:pos x="81" y="420"/>
                </a:cxn>
                <a:cxn ang="0">
                  <a:pos x="101" y="418"/>
                </a:cxn>
                <a:cxn ang="0">
                  <a:pos x="628" y="153"/>
                </a:cxn>
                <a:cxn ang="0">
                  <a:pos x="616" y="138"/>
                </a:cxn>
                <a:cxn ang="0">
                  <a:pos x="603" y="106"/>
                </a:cxn>
                <a:cxn ang="0">
                  <a:pos x="603" y="73"/>
                </a:cxn>
                <a:cxn ang="0">
                  <a:pos x="616" y="41"/>
                </a:cxn>
                <a:cxn ang="0">
                  <a:pos x="628" y="26"/>
                </a:cxn>
                <a:cxn ang="0">
                  <a:pos x="658" y="7"/>
                </a:cxn>
                <a:cxn ang="0">
                  <a:pos x="693" y="0"/>
                </a:cxn>
                <a:cxn ang="0">
                  <a:pos x="727" y="7"/>
                </a:cxn>
                <a:cxn ang="0">
                  <a:pos x="756" y="26"/>
                </a:cxn>
                <a:cxn ang="0">
                  <a:pos x="1190" y="455"/>
                </a:cxn>
                <a:cxn ang="0">
                  <a:pos x="1210" y="485"/>
                </a:cxn>
                <a:cxn ang="0">
                  <a:pos x="1216" y="519"/>
                </a:cxn>
                <a:cxn ang="0">
                  <a:pos x="1210" y="551"/>
                </a:cxn>
                <a:cxn ang="0">
                  <a:pos x="1190" y="581"/>
                </a:cxn>
                <a:cxn ang="0">
                  <a:pos x="756" y="1010"/>
                </a:cxn>
                <a:cxn ang="0">
                  <a:pos x="727" y="1029"/>
                </a:cxn>
                <a:cxn ang="0">
                  <a:pos x="693" y="1036"/>
                </a:cxn>
                <a:cxn ang="0">
                  <a:pos x="658" y="1029"/>
                </a:cxn>
                <a:cxn ang="0">
                  <a:pos x="628" y="1010"/>
                </a:cxn>
              </a:cxnLst>
              <a:rect l="0" t="0" r="r" b="b"/>
              <a:pathLst>
                <a:path w="1216" h="1036">
                  <a:moveTo>
                    <a:pt x="628" y="1010"/>
                  </a:moveTo>
                  <a:lnTo>
                    <a:pt x="628" y="1010"/>
                  </a:lnTo>
                  <a:lnTo>
                    <a:pt x="616" y="995"/>
                  </a:lnTo>
                  <a:lnTo>
                    <a:pt x="608" y="981"/>
                  </a:lnTo>
                  <a:lnTo>
                    <a:pt x="603" y="963"/>
                  </a:lnTo>
                  <a:lnTo>
                    <a:pt x="601" y="946"/>
                  </a:lnTo>
                  <a:lnTo>
                    <a:pt x="603" y="930"/>
                  </a:lnTo>
                  <a:lnTo>
                    <a:pt x="608" y="912"/>
                  </a:lnTo>
                  <a:lnTo>
                    <a:pt x="616" y="898"/>
                  </a:lnTo>
                  <a:lnTo>
                    <a:pt x="628" y="883"/>
                  </a:lnTo>
                  <a:lnTo>
                    <a:pt x="896" y="620"/>
                  </a:lnTo>
                  <a:lnTo>
                    <a:pt x="101" y="620"/>
                  </a:lnTo>
                  <a:lnTo>
                    <a:pt x="101" y="620"/>
                  </a:lnTo>
                  <a:lnTo>
                    <a:pt x="91" y="618"/>
                  </a:lnTo>
                  <a:lnTo>
                    <a:pt x="81" y="616"/>
                  </a:lnTo>
                  <a:lnTo>
                    <a:pt x="71" y="615"/>
                  </a:lnTo>
                  <a:lnTo>
                    <a:pt x="62" y="611"/>
                  </a:lnTo>
                  <a:lnTo>
                    <a:pt x="44" y="602"/>
                  </a:lnTo>
                  <a:lnTo>
                    <a:pt x="29" y="589"/>
                  </a:lnTo>
                  <a:lnTo>
                    <a:pt x="16" y="574"/>
                  </a:lnTo>
                  <a:lnTo>
                    <a:pt x="8" y="558"/>
                  </a:lnTo>
                  <a:lnTo>
                    <a:pt x="5" y="548"/>
                  </a:lnTo>
                  <a:lnTo>
                    <a:pt x="1" y="538"/>
                  </a:lnTo>
                  <a:lnTo>
                    <a:pt x="0" y="529"/>
                  </a:lnTo>
                  <a:lnTo>
                    <a:pt x="0" y="519"/>
                  </a:lnTo>
                  <a:lnTo>
                    <a:pt x="0" y="519"/>
                  </a:lnTo>
                  <a:lnTo>
                    <a:pt x="0" y="507"/>
                  </a:lnTo>
                  <a:lnTo>
                    <a:pt x="1" y="498"/>
                  </a:lnTo>
                  <a:lnTo>
                    <a:pt x="5" y="488"/>
                  </a:lnTo>
                  <a:lnTo>
                    <a:pt x="8" y="478"/>
                  </a:lnTo>
                  <a:lnTo>
                    <a:pt x="16" y="462"/>
                  </a:lnTo>
                  <a:lnTo>
                    <a:pt x="29" y="447"/>
                  </a:lnTo>
                  <a:lnTo>
                    <a:pt x="44" y="434"/>
                  </a:lnTo>
                  <a:lnTo>
                    <a:pt x="62" y="425"/>
                  </a:lnTo>
                  <a:lnTo>
                    <a:pt x="71" y="421"/>
                  </a:lnTo>
                  <a:lnTo>
                    <a:pt x="81" y="420"/>
                  </a:lnTo>
                  <a:lnTo>
                    <a:pt x="91" y="418"/>
                  </a:lnTo>
                  <a:lnTo>
                    <a:pt x="101" y="418"/>
                  </a:lnTo>
                  <a:lnTo>
                    <a:pt x="896" y="418"/>
                  </a:lnTo>
                  <a:lnTo>
                    <a:pt x="628" y="153"/>
                  </a:lnTo>
                  <a:lnTo>
                    <a:pt x="628" y="153"/>
                  </a:lnTo>
                  <a:lnTo>
                    <a:pt x="616" y="138"/>
                  </a:lnTo>
                  <a:lnTo>
                    <a:pt x="608" y="124"/>
                  </a:lnTo>
                  <a:lnTo>
                    <a:pt x="603" y="106"/>
                  </a:lnTo>
                  <a:lnTo>
                    <a:pt x="601" y="90"/>
                  </a:lnTo>
                  <a:lnTo>
                    <a:pt x="603" y="73"/>
                  </a:lnTo>
                  <a:lnTo>
                    <a:pt x="608" y="55"/>
                  </a:lnTo>
                  <a:lnTo>
                    <a:pt x="616" y="41"/>
                  </a:lnTo>
                  <a:lnTo>
                    <a:pt x="628" y="26"/>
                  </a:lnTo>
                  <a:lnTo>
                    <a:pt x="628" y="26"/>
                  </a:lnTo>
                  <a:lnTo>
                    <a:pt x="642" y="15"/>
                  </a:lnTo>
                  <a:lnTo>
                    <a:pt x="658" y="7"/>
                  </a:lnTo>
                  <a:lnTo>
                    <a:pt x="675" y="2"/>
                  </a:lnTo>
                  <a:lnTo>
                    <a:pt x="693" y="0"/>
                  </a:lnTo>
                  <a:lnTo>
                    <a:pt x="709" y="2"/>
                  </a:lnTo>
                  <a:lnTo>
                    <a:pt x="727" y="7"/>
                  </a:lnTo>
                  <a:lnTo>
                    <a:pt x="741" y="15"/>
                  </a:lnTo>
                  <a:lnTo>
                    <a:pt x="756" y="26"/>
                  </a:lnTo>
                  <a:lnTo>
                    <a:pt x="1190" y="455"/>
                  </a:lnTo>
                  <a:lnTo>
                    <a:pt x="1190" y="455"/>
                  </a:lnTo>
                  <a:lnTo>
                    <a:pt x="1202" y="468"/>
                  </a:lnTo>
                  <a:lnTo>
                    <a:pt x="1210" y="485"/>
                  </a:lnTo>
                  <a:lnTo>
                    <a:pt x="1215" y="501"/>
                  </a:lnTo>
                  <a:lnTo>
                    <a:pt x="1216" y="519"/>
                  </a:lnTo>
                  <a:lnTo>
                    <a:pt x="1215" y="535"/>
                  </a:lnTo>
                  <a:lnTo>
                    <a:pt x="1210" y="551"/>
                  </a:lnTo>
                  <a:lnTo>
                    <a:pt x="1202" y="568"/>
                  </a:lnTo>
                  <a:lnTo>
                    <a:pt x="1190" y="581"/>
                  </a:lnTo>
                  <a:lnTo>
                    <a:pt x="756" y="1010"/>
                  </a:lnTo>
                  <a:lnTo>
                    <a:pt x="756" y="1010"/>
                  </a:lnTo>
                  <a:lnTo>
                    <a:pt x="741" y="1021"/>
                  </a:lnTo>
                  <a:lnTo>
                    <a:pt x="727" y="1029"/>
                  </a:lnTo>
                  <a:lnTo>
                    <a:pt x="709" y="1034"/>
                  </a:lnTo>
                  <a:lnTo>
                    <a:pt x="693" y="1036"/>
                  </a:lnTo>
                  <a:lnTo>
                    <a:pt x="675" y="1034"/>
                  </a:lnTo>
                  <a:lnTo>
                    <a:pt x="658" y="1029"/>
                  </a:lnTo>
                  <a:lnTo>
                    <a:pt x="642" y="1021"/>
                  </a:lnTo>
                  <a:lnTo>
                    <a:pt x="628" y="1010"/>
                  </a:lnTo>
                  <a:lnTo>
                    <a:pt x="628" y="10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Arial" pitchFamily="34" charset="0"/>
                <a:cs typeface="Arial" pitchFamily="34" charset="0"/>
              </a:endParaRPr>
            </a:p>
          </p:txBody>
        </p:sp>
      </p:grpSp>
    </p:spTree>
    <p:extLst>
      <p:ext uri="{BB962C8B-B14F-4D97-AF65-F5344CB8AC3E}">
        <p14:creationId xmlns:p14="http://schemas.microsoft.com/office/powerpoint/2010/main" val="4024200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Espace réservé du numéro de diapositive 4"/>
          <p:cNvSpPr txBox="1">
            <a:spLocks/>
          </p:cNvSpPr>
          <p:nvPr userDrawn="1"/>
        </p:nvSpPr>
        <p:spPr>
          <a:xfrm>
            <a:off x="8446" y="4862910"/>
            <a:ext cx="618597" cy="249636"/>
          </a:xfrm>
          <a:prstGeom prst="rect">
            <a:avLst/>
          </a:prstGeom>
        </p:spPr>
        <p:txBody>
          <a:bodyPr vert="horz" lIns="81628" tIns="40814" rIns="81628" bIns="40814" rtlCol="0" anchor="ctr"/>
          <a:lstStyle>
            <a:lvl1pPr>
              <a:defRPr>
                <a:latin typeface="+mj-lt"/>
              </a:defRPr>
            </a:lvl1pPr>
          </a:lstStyle>
          <a:p>
            <a:pPr marL="0" marR="0" lvl="0" indent="0" algn="ctr" defTabSz="816284" rtl="0" eaLnBrk="1" fontAlgn="auto" latinLnBrk="0" hangingPunct="1">
              <a:lnSpc>
                <a:spcPct val="100000"/>
              </a:lnSpc>
              <a:spcBef>
                <a:spcPts val="0"/>
              </a:spcBef>
              <a:spcAft>
                <a:spcPts val="0"/>
              </a:spcAft>
              <a:buClrTx/>
              <a:buSzTx/>
              <a:buFontTx/>
              <a:buNone/>
              <a:tabLst/>
              <a:defRPr/>
            </a:pPr>
            <a:fld id="{438FEFB8-6B6E-4DC1-A5E4-A1258711B442}" type="slidenum">
              <a:rPr kumimoji="0" lang="en-US" sz="800" b="0" i="0" u="none" strike="noStrike" kern="1200" cap="none" spc="0" normalizeH="0" baseline="0" noProof="0" smtClean="0">
                <a:ln>
                  <a:noFill/>
                </a:ln>
                <a:solidFill>
                  <a:schemeClr val="tx1"/>
                </a:solidFill>
                <a:effectLst/>
                <a:uLnTx/>
                <a:uFillTx/>
                <a:latin typeface="Source Sans Pro" pitchFamily="34" charset="0"/>
                <a:ea typeface="+mn-ea"/>
                <a:cs typeface="Arial" pitchFamily="34" charset="0"/>
              </a:rPr>
              <a:pPr marL="0" marR="0" lvl="0" indent="0" algn="ctr" defTabSz="816284"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tx1"/>
              </a:solidFill>
              <a:effectLst/>
              <a:uLnTx/>
              <a:uFillTx/>
              <a:latin typeface="Source Sans Pro" pitchFamily="34" charset="0"/>
              <a:ea typeface="+mn-ea"/>
              <a:cs typeface="Arial" pitchFamily="34" charset="0"/>
            </a:endParaRPr>
          </a:p>
        </p:txBody>
      </p:sp>
      <p:sp>
        <p:nvSpPr>
          <p:cNvPr id="3" name="Espace réservé de la date 1"/>
          <p:cNvSpPr>
            <a:spLocks noGrp="1"/>
          </p:cNvSpPr>
          <p:nvPr>
            <p:ph type="dt" sz="half" idx="2"/>
          </p:nvPr>
        </p:nvSpPr>
        <p:spPr>
          <a:xfrm>
            <a:off x="500253" y="4906460"/>
            <a:ext cx="2215515" cy="175022"/>
          </a:xfrm>
          <a:prstGeom prst="rect">
            <a:avLst/>
          </a:prstGeom>
        </p:spPr>
        <p:txBody>
          <a:bodyPr vert="horz" lIns="81628" tIns="40814" rIns="81628" bIns="40814" rtlCol="0" anchor="ctr"/>
          <a:lstStyle>
            <a:lvl1pPr algn="l">
              <a:defRPr sz="800">
                <a:solidFill>
                  <a:schemeClr val="tx1"/>
                </a:solidFill>
                <a:latin typeface="Source Sans Pro" pitchFamily="34" charset="0"/>
              </a:defRPr>
            </a:lvl1pPr>
          </a:lstStyle>
          <a:p>
            <a:r>
              <a:rPr lang="en-US" noProof="0"/>
              <a:t>Title of the presentation l Date</a:t>
            </a:r>
            <a:endParaRPr lang="en-US" noProof="0" dirty="0"/>
          </a:p>
        </p:txBody>
      </p:sp>
      <p:sp>
        <p:nvSpPr>
          <p:cNvPr id="5" name="Espace réservé du pied de page 2"/>
          <p:cNvSpPr>
            <a:spLocks noGrp="1"/>
          </p:cNvSpPr>
          <p:nvPr>
            <p:ph type="ftr" sz="quarter" idx="3"/>
          </p:nvPr>
        </p:nvSpPr>
        <p:spPr>
          <a:xfrm>
            <a:off x="3326957" y="4906460"/>
            <a:ext cx="2474912" cy="175022"/>
          </a:xfrm>
          <a:prstGeom prst="rect">
            <a:avLst/>
          </a:prstGeom>
        </p:spPr>
        <p:txBody>
          <a:bodyPr vert="horz" lIns="81628" tIns="40814" rIns="81628" bIns="40814" rtlCol="0" anchor="ctr"/>
          <a:lstStyle>
            <a:lvl1pPr algn="ctr">
              <a:defRPr sz="800">
                <a:solidFill>
                  <a:srgbClr val="FF0000"/>
                </a:solidFill>
                <a:latin typeface="Source Sans Pro" pitchFamily="34" charset="0"/>
              </a:defRPr>
            </a:lvl1pPr>
          </a:lstStyle>
          <a:p>
            <a:r>
              <a:rPr lang="en-US" noProof="0" dirty="0"/>
              <a:t>CONFIDENTIALITY LEVEL</a:t>
            </a:r>
          </a:p>
        </p:txBody>
      </p:sp>
    </p:spTree>
  </p:cSld>
  <p:clrMap bg1="lt1" tx1="dk1" bg2="lt2" tx2="dk2" accent1="accent1" accent2="accent2" accent3="accent3" accent4="accent4" accent5="accent5" accent6="accent6" hlink="hlink" folHlink="folHlink"/>
  <p:sldLayoutIdLst>
    <p:sldLayoutId id="2147483894"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sldNum="0" hdr="0"/>
  <p:txStyles>
    <p:titleStyle>
      <a:lvl1pPr algn="ctr" defTabSz="815680" rtl="0" eaLnBrk="0" fontAlgn="base" hangingPunct="0">
        <a:spcBef>
          <a:spcPct val="0"/>
        </a:spcBef>
        <a:spcAft>
          <a:spcPct val="0"/>
        </a:spcAft>
        <a:defRPr sz="4000" kern="1200">
          <a:solidFill>
            <a:schemeClr val="tx1"/>
          </a:solidFill>
          <a:latin typeface="+mj-lt"/>
          <a:ea typeface="+mj-ea"/>
          <a:cs typeface="+mj-cs"/>
        </a:defRPr>
      </a:lvl1pPr>
      <a:lvl2pPr algn="ctr" defTabSz="815680" rtl="0" eaLnBrk="0" fontAlgn="base" hangingPunct="0">
        <a:spcBef>
          <a:spcPct val="0"/>
        </a:spcBef>
        <a:spcAft>
          <a:spcPct val="0"/>
        </a:spcAft>
        <a:defRPr sz="4000">
          <a:solidFill>
            <a:schemeClr val="tx1"/>
          </a:solidFill>
          <a:latin typeface="Source Sans Pro" pitchFamily="34" charset="0"/>
        </a:defRPr>
      </a:lvl2pPr>
      <a:lvl3pPr algn="ctr" defTabSz="815680" rtl="0" eaLnBrk="0" fontAlgn="base" hangingPunct="0">
        <a:spcBef>
          <a:spcPct val="0"/>
        </a:spcBef>
        <a:spcAft>
          <a:spcPct val="0"/>
        </a:spcAft>
        <a:defRPr sz="4000">
          <a:solidFill>
            <a:schemeClr val="tx1"/>
          </a:solidFill>
          <a:latin typeface="Source Sans Pro" pitchFamily="34" charset="0"/>
        </a:defRPr>
      </a:lvl3pPr>
      <a:lvl4pPr algn="ctr" defTabSz="815680" rtl="0" eaLnBrk="0" fontAlgn="base" hangingPunct="0">
        <a:spcBef>
          <a:spcPct val="0"/>
        </a:spcBef>
        <a:spcAft>
          <a:spcPct val="0"/>
        </a:spcAft>
        <a:defRPr sz="4000">
          <a:solidFill>
            <a:schemeClr val="tx1"/>
          </a:solidFill>
          <a:latin typeface="Source Sans Pro" pitchFamily="34" charset="0"/>
        </a:defRPr>
      </a:lvl4pPr>
      <a:lvl5pPr algn="ctr" defTabSz="815680" rtl="0" eaLnBrk="0" fontAlgn="base" hangingPunct="0">
        <a:spcBef>
          <a:spcPct val="0"/>
        </a:spcBef>
        <a:spcAft>
          <a:spcPct val="0"/>
        </a:spcAft>
        <a:defRPr sz="4000">
          <a:solidFill>
            <a:schemeClr val="tx1"/>
          </a:solidFill>
          <a:latin typeface="Source Sans Pro" pitchFamily="34" charset="0"/>
        </a:defRPr>
      </a:lvl5pPr>
      <a:lvl6pPr marL="535115" algn="ctr" defTabSz="815680" rtl="0" fontAlgn="base">
        <a:spcBef>
          <a:spcPct val="0"/>
        </a:spcBef>
        <a:spcAft>
          <a:spcPct val="0"/>
        </a:spcAft>
        <a:defRPr sz="4000">
          <a:solidFill>
            <a:schemeClr val="tx1"/>
          </a:solidFill>
          <a:latin typeface="Calibri" pitchFamily="34" charset="0"/>
        </a:defRPr>
      </a:lvl6pPr>
      <a:lvl7pPr marL="1070230" algn="ctr" defTabSz="815680" rtl="0" fontAlgn="base">
        <a:spcBef>
          <a:spcPct val="0"/>
        </a:spcBef>
        <a:spcAft>
          <a:spcPct val="0"/>
        </a:spcAft>
        <a:defRPr sz="4000">
          <a:solidFill>
            <a:schemeClr val="tx1"/>
          </a:solidFill>
          <a:latin typeface="Calibri" pitchFamily="34" charset="0"/>
        </a:defRPr>
      </a:lvl7pPr>
      <a:lvl8pPr marL="1605346" algn="ctr" defTabSz="815680" rtl="0" fontAlgn="base">
        <a:spcBef>
          <a:spcPct val="0"/>
        </a:spcBef>
        <a:spcAft>
          <a:spcPct val="0"/>
        </a:spcAft>
        <a:defRPr sz="4000">
          <a:solidFill>
            <a:schemeClr val="tx1"/>
          </a:solidFill>
          <a:latin typeface="Calibri" pitchFamily="34" charset="0"/>
        </a:defRPr>
      </a:lvl8pPr>
      <a:lvl9pPr marL="2140462" algn="ctr" defTabSz="815680" rtl="0" fontAlgn="base">
        <a:spcBef>
          <a:spcPct val="0"/>
        </a:spcBef>
        <a:spcAft>
          <a:spcPct val="0"/>
        </a:spcAft>
        <a:defRPr sz="4000">
          <a:solidFill>
            <a:schemeClr val="tx1"/>
          </a:solidFill>
          <a:latin typeface="Calibri" pitchFamily="34" charset="0"/>
        </a:defRPr>
      </a:lvl9pPr>
    </p:titleStyle>
    <p:bodyStyle>
      <a:lvl1pPr marL="304719" indent="-304719" algn="l" defTabSz="815680"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661462" indent="-254553" algn="l" defTabSz="815680" rtl="0" eaLnBrk="0" fontAlgn="base" hangingPunct="0">
        <a:spcBef>
          <a:spcPct val="20000"/>
        </a:spcBef>
        <a:spcAft>
          <a:spcPct val="0"/>
        </a:spcAft>
        <a:buFont typeface="Arial" charset="0"/>
        <a:buChar char="–"/>
        <a:defRPr sz="2500" kern="1200">
          <a:solidFill>
            <a:schemeClr val="tx1"/>
          </a:solidFill>
          <a:latin typeface="+mn-lt"/>
          <a:ea typeface="+mn-ea"/>
          <a:cs typeface="+mn-cs"/>
        </a:defRPr>
      </a:lvl2pPr>
      <a:lvl3pPr marL="1020063" indent="-202527" algn="l" defTabSz="815680"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426974" indent="-202527" algn="l" defTabSz="815680" rtl="0" eaLnBrk="0" fontAlgn="base" hangingPunct="0">
        <a:spcBef>
          <a:spcPct val="20000"/>
        </a:spcBef>
        <a:spcAft>
          <a:spcPct val="0"/>
        </a:spcAft>
        <a:buFont typeface="Arial" charset="0"/>
        <a:buChar char="–"/>
        <a:defRPr sz="1800" kern="1200">
          <a:solidFill>
            <a:schemeClr val="tx1"/>
          </a:solidFill>
          <a:latin typeface="+mn-lt"/>
          <a:ea typeface="+mn-ea"/>
          <a:cs typeface="+mn-cs"/>
        </a:defRPr>
      </a:lvl4pPr>
      <a:lvl5pPr marL="1835743" indent="-202527" algn="l" defTabSz="815680" rtl="0" eaLnBrk="0" fontAlgn="base" hangingPunct="0">
        <a:spcBef>
          <a:spcPct val="20000"/>
        </a:spcBef>
        <a:spcAft>
          <a:spcPct val="0"/>
        </a:spcAft>
        <a:buFont typeface="Arial" charset="0"/>
        <a:buChar char="»"/>
        <a:defRPr sz="1800" kern="1200">
          <a:solidFill>
            <a:schemeClr val="tx1"/>
          </a:solidFill>
          <a:latin typeface="+mn-lt"/>
          <a:ea typeface="+mn-ea"/>
          <a:cs typeface="+mn-cs"/>
        </a:defRPr>
      </a:lvl5pPr>
      <a:lvl6pPr marL="2244435"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2513"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0592"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8670"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16158" rtl="0" eaLnBrk="1" latinLnBrk="0" hangingPunct="1">
        <a:defRPr sz="1600" kern="1200">
          <a:solidFill>
            <a:schemeClr val="tx1"/>
          </a:solidFill>
          <a:latin typeface="+mn-lt"/>
          <a:ea typeface="+mn-ea"/>
          <a:cs typeface="+mn-cs"/>
        </a:defRPr>
      </a:lvl1pPr>
      <a:lvl2pPr marL="408079" algn="l" defTabSz="816158" rtl="0" eaLnBrk="1" latinLnBrk="0" hangingPunct="1">
        <a:defRPr sz="1600" kern="1200">
          <a:solidFill>
            <a:schemeClr val="tx1"/>
          </a:solidFill>
          <a:latin typeface="+mn-lt"/>
          <a:ea typeface="+mn-ea"/>
          <a:cs typeface="+mn-cs"/>
        </a:defRPr>
      </a:lvl2pPr>
      <a:lvl3pPr marL="816158" algn="l" defTabSz="816158" rtl="0" eaLnBrk="1" latinLnBrk="0" hangingPunct="1">
        <a:defRPr sz="1600" kern="1200">
          <a:solidFill>
            <a:schemeClr val="tx1"/>
          </a:solidFill>
          <a:latin typeface="+mn-lt"/>
          <a:ea typeface="+mn-ea"/>
          <a:cs typeface="+mn-cs"/>
        </a:defRPr>
      </a:lvl3pPr>
      <a:lvl4pPr marL="1224237" algn="l" defTabSz="816158" rtl="0" eaLnBrk="1" latinLnBrk="0" hangingPunct="1">
        <a:defRPr sz="1600" kern="1200">
          <a:solidFill>
            <a:schemeClr val="tx1"/>
          </a:solidFill>
          <a:latin typeface="+mn-lt"/>
          <a:ea typeface="+mn-ea"/>
          <a:cs typeface="+mn-cs"/>
        </a:defRPr>
      </a:lvl4pPr>
      <a:lvl5pPr marL="1632315" algn="l" defTabSz="816158" rtl="0" eaLnBrk="1" latinLnBrk="0" hangingPunct="1">
        <a:defRPr sz="1600" kern="1200">
          <a:solidFill>
            <a:schemeClr val="tx1"/>
          </a:solidFill>
          <a:latin typeface="+mn-lt"/>
          <a:ea typeface="+mn-ea"/>
          <a:cs typeface="+mn-cs"/>
        </a:defRPr>
      </a:lvl5pPr>
      <a:lvl6pPr marL="2040396" algn="l" defTabSz="816158" rtl="0" eaLnBrk="1" latinLnBrk="0" hangingPunct="1">
        <a:defRPr sz="1600" kern="1200">
          <a:solidFill>
            <a:schemeClr val="tx1"/>
          </a:solidFill>
          <a:latin typeface="+mn-lt"/>
          <a:ea typeface="+mn-ea"/>
          <a:cs typeface="+mn-cs"/>
        </a:defRPr>
      </a:lvl6pPr>
      <a:lvl7pPr marL="2448473" algn="l" defTabSz="816158" rtl="0" eaLnBrk="1" latinLnBrk="0" hangingPunct="1">
        <a:defRPr sz="1600" kern="1200">
          <a:solidFill>
            <a:schemeClr val="tx1"/>
          </a:solidFill>
          <a:latin typeface="+mn-lt"/>
          <a:ea typeface="+mn-ea"/>
          <a:cs typeface="+mn-cs"/>
        </a:defRPr>
      </a:lvl7pPr>
      <a:lvl8pPr marL="2856552" algn="l" defTabSz="816158" rtl="0" eaLnBrk="1" latinLnBrk="0" hangingPunct="1">
        <a:defRPr sz="1600" kern="1200">
          <a:solidFill>
            <a:schemeClr val="tx1"/>
          </a:solidFill>
          <a:latin typeface="+mn-lt"/>
          <a:ea typeface="+mn-ea"/>
          <a:cs typeface="+mn-cs"/>
        </a:defRPr>
      </a:lvl8pPr>
      <a:lvl9pPr marL="3264631" algn="l" defTabSz="816158"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4.emf"/><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7.png"/><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3.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25.emf"/><Relationship Id="rId4" Type="http://schemas.openxmlformats.org/officeDocument/2006/relationships/image" Target="../media/image24.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5.png"/><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4.emf"/><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dirty="0"/>
              <a:t>SSE Model</a:t>
            </a:r>
          </a:p>
        </p:txBody>
      </p:sp>
      <p:sp>
        <p:nvSpPr>
          <p:cNvPr id="3" name="Subtitle 2">
            <a:extLst>
              <a:ext uri="{FF2B5EF4-FFF2-40B4-BE49-F238E27FC236}">
                <a16:creationId xmlns:a16="http://schemas.microsoft.com/office/drawing/2014/main" id="{4D556999-EA0F-4E6B-86A4-75B01038E356}"/>
              </a:ext>
            </a:extLst>
          </p:cNvPr>
          <p:cNvSpPr>
            <a:spLocks noGrp="1"/>
          </p:cNvSpPr>
          <p:nvPr>
            <p:ph type="subTitle" idx="1"/>
          </p:nvPr>
        </p:nvSpPr>
        <p:spPr/>
        <p:txBody>
          <a:bodyPr/>
          <a:lstStyle/>
          <a:p>
            <a:r>
              <a:rPr lang="en-US" dirty="0"/>
              <a:t>14/04/20</a:t>
            </a:r>
            <a:endParaRPr lang="fr-FR" dirty="0"/>
          </a:p>
        </p:txBody>
      </p:sp>
      <p:sp>
        <p:nvSpPr>
          <p:cNvPr id="5" name="Content Placeholder 4">
            <a:extLst>
              <a:ext uri="{FF2B5EF4-FFF2-40B4-BE49-F238E27FC236}">
                <a16:creationId xmlns:a16="http://schemas.microsoft.com/office/drawing/2014/main" id="{48FA6D1C-B06A-AB48-8F6D-480144577B4E}"/>
              </a:ext>
            </a:extLst>
          </p:cNvPr>
          <p:cNvSpPr>
            <a:spLocks noGrp="1"/>
          </p:cNvSpPr>
          <p:nvPr>
            <p:ph sz="quarter" idx="12"/>
          </p:nvPr>
        </p:nvSpPr>
        <p:spPr/>
        <p:txBody>
          <a:bodyPr/>
          <a:lstStyle/>
          <a:p>
            <a:r>
              <a:rPr lang="en-FR" dirty="0"/>
              <a:t>Longevity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BDE1EDBA-FA65-E249-9AF1-BC10E9811D68}"/>
                  </a:ext>
                </a:extLst>
              </p:cNvPr>
              <p:cNvSpPr/>
              <p:nvPr/>
            </p:nvSpPr>
            <p:spPr>
              <a:xfrm>
                <a:off x="5060048" y="1317563"/>
                <a:ext cx="2411646" cy="2913042"/>
              </a:xfrm>
              <a:prstGeom prst="rect">
                <a:avLst/>
              </a:prstGeom>
              <a:noFill/>
              <a:ln w="57150">
                <a:solidFill>
                  <a:srgbClr val="9FD9B4"/>
                </a:solid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wrap="square">
                <a:spAutoFit/>
              </a:bodyPr>
              <a:lstStyle/>
              <a:p>
                <a:pPr algn="just">
                  <a:buClr>
                    <a:srgbClr val="00ADC6"/>
                  </a:buClr>
                  <a:buSzPct val="144000"/>
                </a:pPr>
                <a:r>
                  <a:rPr lang="fr-FR" sz="1400" dirty="0">
                    <a:latin typeface="+mj-lt"/>
                    <a:ea typeface="Cambria Math" panose="02040503050406030204" pitchFamily="18" charset="0"/>
                  </a:rPr>
                  <a:t>Graphique des composantes </a:t>
                </a:r>
                <a14:m>
                  <m:oMath xmlns:m="http://schemas.openxmlformats.org/officeDocument/2006/math">
                    <m:sSub>
                      <m:sSubPr>
                        <m:ctrlPr>
                          <a:rPr lang="fr-FR" sz="1400" i="1">
                            <a:latin typeface="Cambria Math" panose="02040503050406030204" pitchFamily="18" charset="0"/>
                            <a:ea typeface="Cambria Math" panose="02040503050406030204" pitchFamily="18" charset="0"/>
                          </a:rPr>
                        </m:ctrlPr>
                      </m:sSubPr>
                      <m:e>
                        <m:r>
                          <m:rPr>
                            <m:sty m:val="p"/>
                          </m:rPr>
                          <a:rPr lang="fr-FR" sz="1400">
                            <a:latin typeface="Cambria Math" panose="02040503050406030204" pitchFamily="18" charset="0"/>
                            <a:ea typeface="Cambria Math" panose="02040503050406030204" pitchFamily="18" charset="0"/>
                          </a:rPr>
                          <m:t>β</m:t>
                        </m:r>
                      </m:e>
                      <m:sub>
                        <m:r>
                          <m:rPr>
                            <m:sty m:val="p"/>
                          </m:rPr>
                          <a:rPr lang="fr-FR" sz="1400">
                            <a:latin typeface="Cambria Math" panose="02040503050406030204" pitchFamily="18" charset="0"/>
                            <a:ea typeface="Cambria Math" panose="02040503050406030204" pitchFamily="18" charset="0"/>
                          </a:rPr>
                          <m:t>jk</m:t>
                        </m:r>
                      </m:sub>
                    </m:sSub>
                    <m:d>
                      <m:dPr>
                        <m:ctrlPr>
                          <a:rPr lang="fr-FR" sz="1400" i="1">
                            <a:latin typeface="Cambria Math" panose="02040503050406030204" pitchFamily="18" charset="0"/>
                            <a:ea typeface="Cambria Math" panose="02040503050406030204" pitchFamily="18" charset="0"/>
                          </a:rPr>
                        </m:ctrlPr>
                      </m:dPr>
                      <m:e>
                        <m:sSub>
                          <m:sSubPr>
                            <m:ctrlPr>
                              <a:rPr lang="fr-FR" sz="1400" i="1">
                                <a:latin typeface="Cambria Math" panose="02040503050406030204" pitchFamily="18" charset="0"/>
                                <a:ea typeface="Cambria Math" panose="02040503050406030204" pitchFamily="18" charset="0"/>
                              </a:rPr>
                            </m:ctrlPr>
                          </m:sSubPr>
                          <m:e>
                            <m:r>
                              <m:rPr>
                                <m:sty m:val="p"/>
                              </m:rPr>
                              <a:rPr lang="fr-FR" sz="1400">
                                <a:latin typeface="Cambria Math" panose="02040503050406030204" pitchFamily="18" charset="0"/>
                                <a:ea typeface="Cambria Math" panose="02040503050406030204" pitchFamily="18" charset="0"/>
                              </a:rPr>
                              <m:t>x</m:t>
                            </m:r>
                          </m:e>
                          <m:sub>
                            <m:r>
                              <m:rPr>
                                <m:sty m:val="p"/>
                              </m:rPr>
                              <a:rPr lang="fr-FR" sz="1400">
                                <a:latin typeface="Cambria Math" panose="02040503050406030204" pitchFamily="18" charset="0"/>
                                <a:ea typeface="Cambria Math" panose="02040503050406030204" pitchFamily="18" charset="0"/>
                              </a:rPr>
                              <m:t>i</m:t>
                            </m:r>
                          </m:sub>
                        </m:sSub>
                      </m:e>
                    </m:d>
                  </m:oMath>
                </a14:m>
                <a:r>
                  <a:rPr lang="en-FR" sz="1400" dirty="0">
                    <a:latin typeface="+mj-lt"/>
                  </a:rPr>
                  <a:t> en fonction de l’âge </a:t>
                </a:r>
                <a14:m>
                  <m:oMath xmlns:m="http://schemas.openxmlformats.org/officeDocument/2006/math">
                    <m:sSub>
                      <m:sSubPr>
                        <m:ctrlPr>
                          <a:rPr lang="fr-FR" sz="1400" i="1">
                            <a:latin typeface="Cambria Math" panose="02040503050406030204" pitchFamily="18" charset="0"/>
                            <a:ea typeface="Cambria Math" panose="02040503050406030204" pitchFamily="18" charset="0"/>
                          </a:rPr>
                        </m:ctrlPr>
                      </m:sSubPr>
                      <m:e>
                        <m:r>
                          <m:rPr>
                            <m:sty m:val="p"/>
                          </m:rPr>
                          <a:rPr lang="fr-FR" sz="1400">
                            <a:latin typeface="Cambria Math" panose="02040503050406030204" pitchFamily="18" charset="0"/>
                            <a:ea typeface="Cambria Math" panose="02040503050406030204" pitchFamily="18" charset="0"/>
                          </a:rPr>
                          <m:t>x</m:t>
                        </m:r>
                      </m:e>
                      <m:sub>
                        <m:r>
                          <m:rPr>
                            <m:sty m:val="p"/>
                          </m:rPr>
                          <a:rPr lang="fr-FR" sz="1400">
                            <a:latin typeface="Cambria Math" panose="02040503050406030204" pitchFamily="18" charset="0"/>
                            <a:ea typeface="Cambria Math" panose="02040503050406030204" pitchFamily="18" charset="0"/>
                          </a:rPr>
                          <m:t>i</m:t>
                        </m:r>
                      </m:sub>
                    </m:sSub>
                  </m:oMath>
                </a14:m>
                <a:r>
                  <a:rPr lang="en-FR" sz="1400" dirty="0">
                    <a:latin typeface="+mj-lt"/>
                  </a:rPr>
                  <a:t>. </a:t>
                </a:r>
              </a:p>
              <a:p>
                <a:pPr algn="just">
                  <a:buClr>
                    <a:srgbClr val="00ADC6"/>
                  </a:buClr>
                  <a:buSzPct val="144000"/>
                </a:pPr>
                <a:endParaRPr lang="en-FR" sz="1400" dirty="0">
                  <a:solidFill>
                    <a:schemeClr val="tx1"/>
                  </a:solidFill>
                  <a:latin typeface="+mn-lt"/>
                </a:endParaRPr>
              </a:p>
              <a:p>
                <a:pPr algn="just">
                  <a:buClr>
                    <a:srgbClr val="00ADC6"/>
                  </a:buClr>
                  <a:buSzPct val="144000"/>
                </a:pPr>
                <a:r>
                  <a:rPr lang="en-FR" sz="1400" i="1" dirty="0">
                    <a:latin typeface="+mn-lt"/>
                  </a:rPr>
                  <a:t>Remarque 1 </a:t>
                </a:r>
                <a:r>
                  <a:rPr lang="en-FR" sz="1400" dirty="0">
                    <a:latin typeface="+mn-lt"/>
                  </a:rPr>
                  <a:t>: Pas de variation en fonction de l’année. </a:t>
                </a:r>
              </a:p>
              <a:p>
                <a:pPr algn="just">
                  <a:buClr>
                    <a:srgbClr val="00ADC6"/>
                  </a:buClr>
                  <a:buSzPct val="144000"/>
                </a:pPr>
                <a:endParaRPr lang="en-FR" sz="1400" dirty="0">
                  <a:latin typeface="+mn-lt"/>
                </a:endParaRPr>
              </a:p>
              <a:p>
                <a:pPr algn="just">
                  <a:buClr>
                    <a:srgbClr val="00ADC6"/>
                  </a:buClr>
                  <a:buSzPct val="144000"/>
                </a:pPr>
                <a:r>
                  <a:rPr lang="en-FR" sz="1400" i="1" dirty="0">
                    <a:latin typeface="+mn-lt"/>
                  </a:rPr>
                  <a:t>Remarque 2 </a:t>
                </a:r>
                <a:r>
                  <a:rPr lang="en-FR" sz="1400" dirty="0">
                    <a:latin typeface="+mn-lt"/>
                  </a:rPr>
                  <a:t>: Pas de variation en fonction du genre.</a:t>
                </a:r>
              </a:p>
              <a:p>
                <a:pPr algn="just">
                  <a:buClr>
                    <a:srgbClr val="00ADC6"/>
                  </a:buClr>
                  <a:buSzPct val="144000"/>
                </a:pPr>
                <a:endParaRPr lang="en-FR" sz="1400" dirty="0"/>
              </a:p>
              <a:p>
                <a:pPr algn="just">
                  <a:buClr>
                    <a:srgbClr val="00ADC6"/>
                  </a:buClr>
                  <a:buSzPct val="144000"/>
                </a:pPr>
                <a:r>
                  <a:rPr lang="en-FR" sz="1400" i="1" dirty="0"/>
                  <a:t>Remarque 3 </a:t>
                </a:r>
                <a:r>
                  <a:rPr lang="en-FR" sz="1400" dirty="0"/>
                  <a:t>: Dans les composantes 2 et 3 les splines sont égales deux à deux. </a:t>
                </a:r>
              </a:p>
              <a:p>
                <a:pPr algn="just">
                  <a:buClr>
                    <a:srgbClr val="00ADC6"/>
                  </a:buClr>
                  <a:buSzPct val="144000"/>
                </a:pPr>
                <a:endParaRPr lang="en-FR" sz="1400" dirty="0">
                  <a:latin typeface="+mn-lt"/>
                </a:endParaRPr>
              </a:p>
            </p:txBody>
          </p:sp>
        </mc:Choice>
        <mc:Fallback xmlns="">
          <p:sp>
            <p:nvSpPr>
              <p:cNvPr id="15" name="Rectangle 14">
                <a:extLst>
                  <a:ext uri="{FF2B5EF4-FFF2-40B4-BE49-F238E27FC236}">
                    <a16:creationId xmlns:a16="http://schemas.microsoft.com/office/drawing/2014/main" id="{BDE1EDBA-FA65-E249-9AF1-BC10E9811D68}"/>
                  </a:ext>
                </a:extLst>
              </p:cNvPr>
              <p:cNvSpPr>
                <a:spLocks noRot="1" noChangeAspect="1" noMove="1" noResize="1" noEditPoints="1" noAdjustHandles="1" noChangeArrowheads="1" noChangeShapeType="1" noTextEdit="1"/>
              </p:cNvSpPr>
              <p:nvPr/>
            </p:nvSpPr>
            <p:spPr>
              <a:xfrm>
                <a:off x="5060048" y="1317563"/>
                <a:ext cx="2411646" cy="2913042"/>
              </a:xfrm>
              <a:prstGeom prst="rect">
                <a:avLst/>
              </a:prstGeom>
              <a:blipFill>
                <a:blip r:embed="rId3"/>
                <a:stretch>
                  <a:fillRect/>
                </a:stretch>
              </a:blipFill>
              <a:ln w="57150">
                <a:solidFill>
                  <a:srgbClr val="9FD9B4"/>
                </a:solid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a:lstStyle/>
              <a:p>
                <a:r>
                  <a:rPr lang="fr-FR">
                    <a:noFill/>
                  </a:rPr>
                  <a:t> </a:t>
                </a:r>
              </a:p>
            </p:txBody>
          </p:sp>
        </mc:Fallback>
      </mc:AlternateContent>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Fit des données</a:t>
            </a:r>
          </a:p>
        </p:txBody>
      </p:sp>
      <p:pic>
        <p:nvPicPr>
          <p:cNvPr id="7" name="Picture 6" descr="A picture containing drawing&#10;&#10;Description automatically generated">
            <a:extLst>
              <a:ext uri="{FF2B5EF4-FFF2-40B4-BE49-F238E27FC236}">
                <a16:creationId xmlns:a16="http://schemas.microsoft.com/office/drawing/2014/main" id="{566A9B82-22D1-BF41-828D-A102244520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5600" y="148140"/>
            <a:ext cx="698500" cy="698500"/>
          </a:xfrm>
          <a:prstGeom prst="rect">
            <a:avLst/>
          </a:prstGeom>
        </p:spPr>
      </p:pic>
      <p:pic>
        <p:nvPicPr>
          <p:cNvPr id="5" name="Picture 4">
            <a:extLst>
              <a:ext uri="{FF2B5EF4-FFF2-40B4-BE49-F238E27FC236}">
                <a16:creationId xmlns:a16="http://schemas.microsoft.com/office/drawing/2014/main" id="{D569006C-7E41-0A43-A375-E4D0A81ED5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000" y="558800"/>
            <a:ext cx="4322142" cy="4322142"/>
          </a:xfrm>
          <a:prstGeom prst="rect">
            <a:avLst/>
          </a:prstGeom>
        </p:spPr>
      </p:pic>
      <p:sp>
        <p:nvSpPr>
          <p:cNvPr id="2" name="Rectangle 1">
            <a:extLst>
              <a:ext uri="{FF2B5EF4-FFF2-40B4-BE49-F238E27FC236}">
                <a16:creationId xmlns:a16="http://schemas.microsoft.com/office/drawing/2014/main" id="{F84ED4CE-0E3F-D046-9759-2975FAE67D47}"/>
              </a:ext>
            </a:extLst>
          </p:cNvPr>
          <p:cNvSpPr/>
          <p:nvPr/>
        </p:nvSpPr>
        <p:spPr>
          <a:xfrm>
            <a:off x="1342417" y="654996"/>
            <a:ext cx="505838" cy="56420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3D1ED226-3F07-A34B-85F8-0E73C85B209D}"/>
              </a:ext>
            </a:extLst>
          </p:cNvPr>
          <p:cNvSpPr/>
          <p:nvPr/>
        </p:nvSpPr>
        <p:spPr>
          <a:xfrm>
            <a:off x="1848255" y="2431073"/>
            <a:ext cx="505838" cy="56420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FFC39C9-1132-4846-8857-7814B8FAFF57}"/>
              </a:ext>
            </a:extLst>
          </p:cNvPr>
          <p:cNvSpPr/>
          <p:nvPr/>
        </p:nvSpPr>
        <p:spPr>
          <a:xfrm>
            <a:off x="1848255" y="654693"/>
            <a:ext cx="505838" cy="564204"/>
          </a:xfrm>
          <a:prstGeom prst="rect">
            <a:avLst/>
          </a:prstGeom>
          <a:noFill/>
          <a:ln>
            <a:solidFill>
              <a:srgbClr val="E6E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8911BD28-3842-834F-AA01-487A354F876E}"/>
              </a:ext>
            </a:extLst>
          </p:cNvPr>
          <p:cNvSpPr/>
          <p:nvPr/>
        </p:nvSpPr>
        <p:spPr>
          <a:xfrm>
            <a:off x="2352161" y="2430770"/>
            <a:ext cx="505838" cy="564204"/>
          </a:xfrm>
          <a:prstGeom prst="rect">
            <a:avLst/>
          </a:prstGeom>
          <a:noFill/>
          <a:ln>
            <a:solidFill>
              <a:srgbClr val="E6E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F8419553-62EB-5D4E-908E-0104796E2EEB}"/>
              </a:ext>
            </a:extLst>
          </p:cNvPr>
          <p:cNvSpPr/>
          <p:nvPr/>
        </p:nvSpPr>
        <p:spPr>
          <a:xfrm>
            <a:off x="2350228" y="1247508"/>
            <a:ext cx="505838" cy="56420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3E825B2B-C5FB-2B4E-89DE-DD95C796A3F4}"/>
              </a:ext>
            </a:extLst>
          </p:cNvPr>
          <p:cNvSpPr/>
          <p:nvPr/>
        </p:nvSpPr>
        <p:spPr>
          <a:xfrm>
            <a:off x="2821119" y="3007944"/>
            <a:ext cx="505838" cy="56420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74983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Fit des données</a:t>
            </a:r>
          </a:p>
        </p:txBody>
      </p:sp>
      <p:sp>
        <p:nvSpPr>
          <p:cNvPr id="7" name="Text Placeholder 6">
            <a:extLst>
              <a:ext uri="{FF2B5EF4-FFF2-40B4-BE49-F238E27FC236}">
                <a16:creationId xmlns:a16="http://schemas.microsoft.com/office/drawing/2014/main" id="{E624C666-72B4-694D-8CCD-AEF4B0AA1646}"/>
              </a:ext>
            </a:extLst>
          </p:cNvPr>
          <p:cNvSpPr>
            <a:spLocks noGrp="1"/>
          </p:cNvSpPr>
          <p:nvPr>
            <p:ph type="body" sz="quarter" idx="12"/>
          </p:nvPr>
        </p:nvSpPr>
        <p:spPr/>
        <p:txBody>
          <a:bodyPr/>
          <a:lstStyle/>
          <a:p>
            <a:r>
              <a:rPr lang="en-FR" dirty="0"/>
              <a:t>Sum of smooth exponentials</a:t>
            </a:r>
          </a:p>
        </p:txBody>
      </p:sp>
      <p:pic>
        <p:nvPicPr>
          <p:cNvPr id="16" name="Picture 15">
            <a:extLst>
              <a:ext uri="{FF2B5EF4-FFF2-40B4-BE49-F238E27FC236}">
                <a16:creationId xmlns:a16="http://schemas.microsoft.com/office/drawing/2014/main" id="{1A085CBD-F30A-9941-A295-2A50A5259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9513" y="973239"/>
            <a:ext cx="6604486" cy="3678331"/>
          </a:xfrm>
          <a:prstGeom prst="rect">
            <a:avLst/>
          </a:prstGeom>
        </p:spPr>
      </p:pic>
      <p:sp>
        <p:nvSpPr>
          <p:cNvPr id="10" name="Rectangle 9">
            <a:extLst>
              <a:ext uri="{FF2B5EF4-FFF2-40B4-BE49-F238E27FC236}">
                <a16:creationId xmlns:a16="http://schemas.microsoft.com/office/drawing/2014/main" id="{46C880A3-B9BB-2F49-8D7C-FEA3D501C02B}"/>
              </a:ext>
            </a:extLst>
          </p:cNvPr>
          <p:cNvSpPr/>
          <p:nvPr/>
        </p:nvSpPr>
        <p:spPr>
          <a:xfrm>
            <a:off x="233999" y="1112140"/>
            <a:ext cx="2215514" cy="3539430"/>
          </a:xfrm>
          <a:prstGeom prst="rect">
            <a:avLst/>
          </a:prstGeom>
        </p:spPr>
        <p:txBody>
          <a:bodyPr wrap="square">
            <a:spAutoFit/>
          </a:bodyPr>
          <a:lstStyle/>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Données Chili  HMD : </a:t>
            </a:r>
          </a:p>
          <a:p>
            <a:pPr marL="692661" lvl="1"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De 1992 à 2007</a:t>
            </a:r>
          </a:p>
          <a:p>
            <a:pPr marL="692661" lvl="1"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Hommes et Femmes</a:t>
            </a:r>
          </a:p>
          <a:p>
            <a:pPr marL="692661" lvl="1"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14 années complètes</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52 coefficients répartis dans les 3 composantes estimés pour chaque année</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Graphique à droite : taux de mortalités estimés pour les Femmes (gauche) et les Hommes (droite)</a:t>
            </a:r>
          </a:p>
          <a:p>
            <a:pPr marL="285750" indent="-285750">
              <a:buClr>
                <a:srgbClr val="00ADC6"/>
              </a:buClr>
              <a:buSzPct val="144000"/>
              <a:buFont typeface="Arial" panose="020B0604020202020204" pitchFamily="34" charset="0"/>
              <a:buChar char="•"/>
            </a:pPr>
            <a:endParaRPr lang="en-FR" sz="1400" dirty="0">
              <a:latin typeface="+mn-lt"/>
            </a:endParaRPr>
          </a:p>
        </p:txBody>
      </p:sp>
      <p:pic>
        <p:nvPicPr>
          <p:cNvPr id="18" name="Picture 17" descr="A picture containing graphics, umbrella, drawing&#10;&#10;Description automatically generated">
            <a:extLst>
              <a:ext uri="{FF2B5EF4-FFF2-40B4-BE49-F238E27FC236}">
                <a16:creationId xmlns:a16="http://schemas.microsoft.com/office/drawing/2014/main" id="{C3FFB00B-FD9C-FE42-80F4-F7CDB26435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6400" y="183511"/>
            <a:ext cx="660400" cy="660400"/>
          </a:xfrm>
          <a:prstGeom prst="rect">
            <a:avLst/>
          </a:prstGeom>
        </p:spPr>
      </p:pic>
    </p:spTree>
    <p:extLst>
      <p:ext uri="{BB962C8B-B14F-4D97-AF65-F5344CB8AC3E}">
        <p14:creationId xmlns:p14="http://schemas.microsoft.com/office/powerpoint/2010/main" val="1224341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C4E20B-D8D6-A344-97A3-EB8D327FC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80" y="620436"/>
            <a:ext cx="6772060" cy="4063236"/>
          </a:xfrm>
          <a:prstGeom prst="rect">
            <a:avLst/>
          </a:prstGeom>
        </p:spPr>
      </p:pic>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Fit des données</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6C880A3-B9BB-2F49-8D7C-FEA3D501C02B}"/>
                  </a:ext>
                </a:extLst>
              </p:cNvPr>
              <p:cNvSpPr/>
              <p:nvPr/>
            </p:nvSpPr>
            <p:spPr>
              <a:xfrm>
                <a:off x="6629805" y="939795"/>
                <a:ext cx="2225437" cy="971420"/>
              </a:xfrm>
              <a:prstGeom prst="rect">
                <a:avLst/>
              </a:prstGeom>
              <a:noFill/>
              <a:ln w="57150">
                <a:solidFill>
                  <a:srgbClr val="668980"/>
                </a:solid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wrap="square">
                <a:spAutoFit/>
              </a:bodyPr>
              <a:lstStyle/>
              <a:p>
                <a:pPr algn="just">
                  <a:buClr>
                    <a:srgbClr val="00ADC6"/>
                  </a:buClr>
                  <a:buSzPct val="144000"/>
                </a:pPr>
                <a:r>
                  <a:rPr lang="fr-FR" sz="1400" dirty="0">
                    <a:solidFill>
                      <a:schemeClr val="tx1"/>
                    </a:solidFill>
                    <a:latin typeface="+mn-lt"/>
                    <a:ea typeface="Cambria Math" panose="02040503050406030204" pitchFamily="18" charset="0"/>
                  </a:rPr>
                  <a:t>Coefficients </a:t>
                </a:r>
                <a14:m>
                  <m:oMath xmlns:m="http://schemas.openxmlformats.org/officeDocument/2006/math">
                    <m:sSub>
                      <m:sSubPr>
                        <m:ctrlPr>
                          <a:rPr lang="fr-FR" sz="1400" b="0" i="1" smtClean="0">
                            <a:solidFill>
                              <a:schemeClr val="tx1"/>
                            </a:solidFill>
                            <a:latin typeface="Cambria Math" panose="02040503050406030204" pitchFamily="18" charset="0"/>
                            <a:ea typeface="Cambria Math" panose="02040503050406030204" pitchFamily="18" charset="0"/>
                          </a:rPr>
                        </m:ctrlPr>
                      </m:sSubPr>
                      <m:e>
                        <m:r>
                          <a:rPr lang="fr-FR" sz="1400" i="1" smtClean="0">
                            <a:solidFill>
                              <a:schemeClr val="tx1"/>
                            </a:solidFill>
                            <a:latin typeface="Cambria Math" panose="02040503050406030204" pitchFamily="18" charset="0"/>
                            <a:ea typeface="Cambria Math" panose="02040503050406030204" pitchFamily="18" charset="0"/>
                          </a:rPr>
                          <m:t>𝛼</m:t>
                        </m:r>
                      </m:e>
                      <m:sub>
                        <m:r>
                          <a:rPr lang="fr-FR" sz="1400" b="0" i="1" smtClean="0">
                            <a:solidFill>
                              <a:schemeClr val="tx1"/>
                            </a:solidFill>
                            <a:latin typeface="Cambria Math" panose="02040503050406030204" pitchFamily="18" charset="0"/>
                            <a:ea typeface="Cambria Math" panose="02040503050406030204" pitchFamily="18" charset="0"/>
                          </a:rPr>
                          <m:t>𝑗𝑘</m:t>
                        </m:r>
                      </m:sub>
                    </m:sSub>
                  </m:oMath>
                </a14:m>
                <a:r>
                  <a:rPr lang="fr-FR" sz="1400" dirty="0">
                    <a:solidFill>
                      <a:schemeClr val="tx1"/>
                    </a:solidFill>
                    <a:latin typeface="+mn-lt"/>
                    <a:ea typeface="Cambria Math" panose="02040503050406030204" pitchFamily="18" charset="0"/>
                  </a:rPr>
                  <a:t>estimés pour les Femmes (en haut) et les Hommes (en bas), groupés par composante </a:t>
                </a:r>
                <a:endParaRPr lang="en-FR" sz="1400" dirty="0">
                  <a:solidFill>
                    <a:schemeClr val="tx1"/>
                  </a:solidFill>
                  <a:latin typeface="+mn-lt"/>
                </a:endParaRPr>
              </a:p>
            </p:txBody>
          </p:sp>
        </mc:Choice>
        <mc:Fallback xmlns="">
          <p:sp>
            <p:nvSpPr>
              <p:cNvPr id="10" name="Rectangle 9">
                <a:extLst>
                  <a:ext uri="{FF2B5EF4-FFF2-40B4-BE49-F238E27FC236}">
                    <a16:creationId xmlns:a16="http://schemas.microsoft.com/office/drawing/2014/main" id="{46C880A3-B9BB-2F49-8D7C-FEA3D501C02B}"/>
                  </a:ext>
                </a:extLst>
              </p:cNvPr>
              <p:cNvSpPr>
                <a:spLocks noRot="1" noChangeAspect="1" noMove="1" noResize="1" noEditPoints="1" noAdjustHandles="1" noChangeArrowheads="1" noChangeShapeType="1" noTextEdit="1"/>
              </p:cNvSpPr>
              <p:nvPr/>
            </p:nvSpPr>
            <p:spPr>
              <a:xfrm>
                <a:off x="6629805" y="939795"/>
                <a:ext cx="2225437" cy="971420"/>
              </a:xfrm>
              <a:prstGeom prst="rect">
                <a:avLst/>
              </a:prstGeom>
              <a:blipFill>
                <a:blip r:embed="rId4"/>
                <a:stretch>
                  <a:fillRect b="-2469"/>
                </a:stretch>
              </a:blipFill>
              <a:ln w="57150">
                <a:solidFill>
                  <a:srgbClr val="668980"/>
                </a:solid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a:lstStyle/>
              <a:p>
                <a:r>
                  <a:rPr lang="fr-FR">
                    <a:noFill/>
                  </a:rPr>
                  <a:t> </a:t>
                </a:r>
              </a:p>
            </p:txBody>
          </p:sp>
        </mc:Fallback>
      </mc:AlternateContent>
      <p:pic>
        <p:nvPicPr>
          <p:cNvPr id="9" name="Picture 8" descr="A picture containing graphics, umbrella, drawing&#10;&#10;Description automatically generated">
            <a:extLst>
              <a:ext uri="{FF2B5EF4-FFF2-40B4-BE49-F238E27FC236}">
                <a16:creationId xmlns:a16="http://schemas.microsoft.com/office/drawing/2014/main" id="{FB822CDF-B9AE-F247-A25C-56B9FA4FF9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6400" y="183511"/>
            <a:ext cx="660400" cy="660400"/>
          </a:xfrm>
          <a:prstGeom prst="rect">
            <a:avLst/>
          </a:prstGeom>
        </p:spPr>
      </p:pic>
    </p:spTree>
    <p:extLst>
      <p:ext uri="{BB962C8B-B14F-4D97-AF65-F5344CB8AC3E}">
        <p14:creationId xmlns:p14="http://schemas.microsoft.com/office/powerpoint/2010/main" val="3515632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Fit des données</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6C880A3-B9BB-2F49-8D7C-FEA3D501C02B}"/>
                  </a:ext>
                </a:extLst>
              </p:cNvPr>
              <p:cNvSpPr/>
              <p:nvPr/>
            </p:nvSpPr>
            <p:spPr>
              <a:xfrm>
                <a:off x="4821170" y="862205"/>
                <a:ext cx="2411646" cy="2910412"/>
              </a:xfrm>
              <a:prstGeom prst="rect">
                <a:avLst/>
              </a:prstGeom>
              <a:noFill/>
              <a:ln w="57150">
                <a:solidFill>
                  <a:srgbClr val="9FD9B4"/>
                </a:solid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wrap="square">
                <a:spAutoFit/>
              </a:bodyPr>
              <a:lstStyle/>
              <a:p>
                <a:pPr algn="just">
                  <a:buClr>
                    <a:srgbClr val="00ADC6"/>
                  </a:buClr>
                  <a:buSzPct val="144000"/>
                </a:pPr>
                <a:r>
                  <a:rPr lang="fr-FR" sz="1400" dirty="0">
                    <a:solidFill>
                      <a:schemeClr val="tx1"/>
                    </a:solidFill>
                    <a:latin typeface="+mn-lt"/>
                    <a:ea typeface="Cambria Math" panose="02040503050406030204" pitchFamily="18" charset="0"/>
                  </a:rPr>
                  <a:t>Graphique des composantes </a:t>
                </a:r>
                <a14:m>
                  <m:oMath xmlns:m="http://schemas.openxmlformats.org/officeDocument/2006/math">
                    <m:sSub>
                      <m:sSubPr>
                        <m:ctrlPr>
                          <a:rPr lang="fr-FR" sz="1400" i="1">
                            <a:latin typeface="Cambria Math" panose="02040503050406030204" pitchFamily="18" charset="0"/>
                            <a:ea typeface="Cambria Math" panose="02040503050406030204" pitchFamily="18" charset="0"/>
                          </a:rPr>
                        </m:ctrlPr>
                      </m:sSubPr>
                      <m:e>
                        <m:r>
                          <a:rPr lang="fr-FR" sz="1400" i="1" smtClean="0">
                            <a:latin typeface="Cambria Math" panose="02040503050406030204" pitchFamily="18" charset="0"/>
                            <a:ea typeface="Cambria Math" panose="02040503050406030204" pitchFamily="18" charset="0"/>
                          </a:rPr>
                          <m:t>𝛽</m:t>
                        </m:r>
                      </m:e>
                      <m:sub>
                        <m:r>
                          <a:rPr lang="fr-FR" sz="1400" i="1">
                            <a:latin typeface="Cambria Math" panose="02040503050406030204" pitchFamily="18" charset="0"/>
                            <a:ea typeface="Cambria Math" panose="02040503050406030204" pitchFamily="18" charset="0"/>
                          </a:rPr>
                          <m:t>𝑗𝑘</m:t>
                        </m:r>
                      </m:sub>
                    </m:sSub>
                    <m:d>
                      <m:dPr>
                        <m:ctrlPr>
                          <a:rPr lang="fr-FR" sz="1400" b="0" i="1" smtClean="0">
                            <a:latin typeface="Cambria Math" panose="02040503050406030204" pitchFamily="18" charset="0"/>
                            <a:ea typeface="Cambria Math" panose="02040503050406030204" pitchFamily="18" charset="0"/>
                          </a:rPr>
                        </m:ctrlPr>
                      </m:dPr>
                      <m:e>
                        <m:sSub>
                          <m:sSubPr>
                            <m:ctrlPr>
                              <a:rPr lang="fr-FR" sz="1400" b="0" i="1" smtClean="0">
                                <a:latin typeface="Cambria Math" panose="02040503050406030204" pitchFamily="18" charset="0"/>
                                <a:ea typeface="Cambria Math" panose="02040503050406030204" pitchFamily="18" charset="0"/>
                              </a:rPr>
                            </m:ctrlPr>
                          </m:sSubPr>
                          <m:e>
                            <m:r>
                              <a:rPr lang="fr-FR" sz="1400" b="0" i="1" smtClean="0">
                                <a:latin typeface="Cambria Math" panose="02040503050406030204" pitchFamily="18" charset="0"/>
                                <a:ea typeface="Cambria Math" panose="02040503050406030204" pitchFamily="18" charset="0"/>
                              </a:rPr>
                              <m:t>𝑥</m:t>
                            </m:r>
                          </m:e>
                          <m:sub>
                            <m:r>
                              <a:rPr lang="fr-FR" sz="1400" b="0" i="1" smtClean="0">
                                <a:latin typeface="Cambria Math" panose="02040503050406030204" pitchFamily="18" charset="0"/>
                                <a:ea typeface="Cambria Math" panose="02040503050406030204" pitchFamily="18" charset="0"/>
                              </a:rPr>
                              <m:t>𝑖</m:t>
                            </m:r>
                          </m:sub>
                        </m:sSub>
                      </m:e>
                    </m:d>
                  </m:oMath>
                </a14:m>
                <a:r>
                  <a:rPr lang="en-FR" sz="1400" dirty="0">
                    <a:solidFill>
                      <a:schemeClr val="tx1"/>
                    </a:solidFill>
                    <a:latin typeface="+mn-lt"/>
                  </a:rPr>
                  <a:t> en fonction de l’âge </a:t>
                </a:r>
                <a14:m>
                  <m:oMath xmlns:m="http://schemas.openxmlformats.org/officeDocument/2006/math">
                    <m:sSub>
                      <m:sSubPr>
                        <m:ctrlPr>
                          <a:rPr lang="fr-FR" sz="1400" i="1">
                            <a:latin typeface="Cambria Math" panose="02040503050406030204" pitchFamily="18" charset="0"/>
                            <a:ea typeface="Cambria Math" panose="02040503050406030204" pitchFamily="18" charset="0"/>
                          </a:rPr>
                        </m:ctrlPr>
                      </m:sSubPr>
                      <m:e>
                        <m:r>
                          <a:rPr lang="fr-FR" sz="1400" i="1">
                            <a:latin typeface="Cambria Math" panose="02040503050406030204" pitchFamily="18" charset="0"/>
                            <a:ea typeface="Cambria Math" panose="02040503050406030204" pitchFamily="18" charset="0"/>
                          </a:rPr>
                          <m:t>𝑥</m:t>
                        </m:r>
                      </m:e>
                      <m:sub>
                        <m:r>
                          <a:rPr lang="fr-FR" sz="1400" i="1">
                            <a:latin typeface="Cambria Math" panose="02040503050406030204" pitchFamily="18" charset="0"/>
                            <a:ea typeface="Cambria Math" panose="02040503050406030204" pitchFamily="18" charset="0"/>
                          </a:rPr>
                          <m:t>𝑖</m:t>
                        </m:r>
                      </m:sub>
                    </m:sSub>
                  </m:oMath>
                </a14:m>
                <a:r>
                  <a:rPr lang="en-FR" sz="1400" dirty="0">
                    <a:solidFill>
                      <a:schemeClr val="tx1"/>
                    </a:solidFill>
                    <a:latin typeface="+mn-lt"/>
                  </a:rPr>
                  <a:t>. </a:t>
                </a:r>
              </a:p>
              <a:p>
                <a:pPr algn="just">
                  <a:buClr>
                    <a:srgbClr val="00ADC6"/>
                  </a:buClr>
                  <a:buSzPct val="144000"/>
                </a:pPr>
                <a:endParaRPr lang="en-FR" sz="1400" dirty="0">
                  <a:latin typeface="+mn-lt"/>
                </a:endParaRPr>
              </a:p>
              <a:p>
                <a:pPr>
                  <a:buClr>
                    <a:srgbClr val="00ADC6"/>
                  </a:buClr>
                  <a:buSzPct val="144000"/>
                </a:pPr>
                <a:r>
                  <a:rPr lang="fr-FR" sz="1400" i="1" dirty="0">
                    <a:ea typeface="Cambria Math" panose="02040503050406030204" pitchFamily="18" charset="0"/>
                  </a:rPr>
                  <a:t>Remarque 4</a:t>
                </a:r>
                <a:r>
                  <a:rPr lang="fr-FR" sz="1400" dirty="0">
                    <a:ea typeface="Cambria Math" panose="02040503050406030204" pitchFamily="18" charset="0"/>
                  </a:rPr>
                  <a:t> : Les Splines sont les mêmes que pour la France. Il n’y a donc pas de variation en fonction du pays ni de l’année ni du genre. </a:t>
                </a:r>
                <a:endParaRPr lang="en-FR" sz="1400" dirty="0">
                  <a:ea typeface="Cambria Math" panose="02040503050406030204" pitchFamily="18" charset="0"/>
                </a:endParaRPr>
              </a:p>
              <a:p>
                <a:pPr>
                  <a:buClr>
                    <a:srgbClr val="00ADC6"/>
                  </a:buClr>
                  <a:buSzPct val="144000"/>
                </a:pPr>
                <a:endParaRPr lang="en-FR" sz="1400" dirty="0">
                  <a:ea typeface="Cambria Math" panose="02040503050406030204" pitchFamily="18" charset="0"/>
                </a:endParaRPr>
              </a:p>
              <a:p>
                <a:pPr>
                  <a:buClr>
                    <a:srgbClr val="00ADC6"/>
                  </a:buClr>
                  <a:buSzPct val="144000"/>
                </a:pPr>
                <a:r>
                  <a:rPr lang="en-FR" sz="1400" dirty="0">
                    <a:ea typeface="Cambria Math" panose="02040503050406030204" pitchFamily="18" charset="0"/>
                  </a:rPr>
                  <a:t>→ Avantage pour interpréter les coefficients alpha. </a:t>
                </a:r>
              </a:p>
              <a:p>
                <a:pPr algn="just">
                  <a:buClr>
                    <a:srgbClr val="00ADC6"/>
                  </a:buClr>
                  <a:buSzPct val="144000"/>
                </a:pPr>
                <a:endParaRPr lang="en-FR" sz="1400" dirty="0">
                  <a:solidFill>
                    <a:schemeClr val="tx1"/>
                  </a:solidFill>
                  <a:latin typeface="+mn-lt"/>
                </a:endParaRPr>
              </a:p>
            </p:txBody>
          </p:sp>
        </mc:Choice>
        <mc:Fallback xmlns="">
          <p:sp>
            <p:nvSpPr>
              <p:cNvPr id="10" name="Rectangle 9">
                <a:extLst>
                  <a:ext uri="{FF2B5EF4-FFF2-40B4-BE49-F238E27FC236}">
                    <a16:creationId xmlns:a16="http://schemas.microsoft.com/office/drawing/2014/main" id="{46C880A3-B9BB-2F49-8D7C-FEA3D501C02B}"/>
                  </a:ext>
                </a:extLst>
              </p:cNvPr>
              <p:cNvSpPr>
                <a:spLocks noRot="1" noChangeAspect="1" noMove="1" noResize="1" noEditPoints="1" noAdjustHandles="1" noChangeArrowheads="1" noChangeShapeType="1" noTextEdit="1"/>
              </p:cNvSpPr>
              <p:nvPr/>
            </p:nvSpPr>
            <p:spPr>
              <a:xfrm>
                <a:off x="4821170" y="862205"/>
                <a:ext cx="2411646" cy="2910412"/>
              </a:xfrm>
              <a:prstGeom prst="rect">
                <a:avLst/>
              </a:prstGeom>
              <a:blipFill>
                <a:blip r:embed="rId3"/>
                <a:stretch>
                  <a:fillRect/>
                </a:stretch>
              </a:blipFill>
              <a:ln w="57150">
                <a:solidFill>
                  <a:srgbClr val="9FD9B4"/>
                </a:solid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a:lstStyle/>
              <a:p>
                <a:r>
                  <a:rPr lang="fr-FR">
                    <a:noFill/>
                  </a:rPr>
                  <a:t> </a:t>
                </a:r>
              </a:p>
            </p:txBody>
          </p:sp>
        </mc:Fallback>
      </mc:AlternateContent>
      <p:pic>
        <p:nvPicPr>
          <p:cNvPr id="12" name="Picture 11">
            <a:extLst>
              <a:ext uri="{FF2B5EF4-FFF2-40B4-BE49-F238E27FC236}">
                <a16:creationId xmlns:a16="http://schemas.microsoft.com/office/drawing/2014/main" id="{660A2386-9258-8548-BD05-03F367A770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037" y="622562"/>
            <a:ext cx="4220135" cy="4220135"/>
          </a:xfrm>
          <a:prstGeom prst="rect">
            <a:avLst/>
          </a:prstGeom>
        </p:spPr>
      </p:pic>
      <p:pic>
        <p:nvPicPr>
          <p:cNvPr id="13" name="Picture 12" descr="A picture containing graphics, umbrella, drawing&#10;&#10;Description automatically generated">
            <a:extLst>
              <a:ext uri="{FF2B5EF4-FFF2-40B4-BE49-F238E27FC236}">
                <a16:creationId xmlns:a16="http://schemas.microsoft.com/office/drawing/2014/main" id="{5C116169-75F6-234F-BEFE-75889FFA08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6400" y="183511"/>
            <a:ext cx="660400" cy="660400"/>
          </a:xfrm>
          <a:prstGeom prst="rect">
            <a:avLst/>
          </a:prstGeom>
        </p:spPr>
      </p:pic>
    </p:spTree>
    <p:extLst>
      <p:ext uri="{BB962C8B-B14F-4D97-AF65-F5344CB8AC3E}">
        <p14:creationId xmlns:p14="http://schemas.microsoft.com/office/powerpoint/2010/main" val="1034120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Fit des données</a:t>
            </a:r>
          </a:p>
        </p:txBody>
      </p:sp>
      <p:pic>
        <p:nvPicPr>
          <p:cNvPr id="12" name="Picture 11">
            <a:extLst>
              <a:ext uri="{FF2B5EF4-FFF2-40B4-BE49-F238E27FC236}">
                <a16:creationId xmlns:a16="http://schemas.microsoft.com/office/drawing/2014/main" id="{660A2386-9258-8548-BD05-03F367A77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867" y="843911"/>
            <a:ext cx="3998786" cy="3998786"/>
          </a:xfrm>
          <a:prstGeom prst="rect">
            <a:avLst/>
          </a:prstGeom>
        </p:spPr>
      </p:pic>
      <p:pic>
        <p:nvPicPr>
          <p:cNvPr id="7" name="Picture 6">
            <a:extLst>
              <a:ext uri="{FF2B5EF4-FFF2-40B4-BE49-F238E27FC236}">
                <a16:creationId xmlns:a16="http://schemas.microsoft.com/office/drawing/2014/main" id="{163E905B-EAA5-E249-B7A4-F5CF802B07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001" y="843911"/>
            <a:ext cx="4011718" cy="4011718"/>
          </a:xfrm>
          <a:prstGeom prst="rect">
            <a:avLst/>
          </a:prstGeom>
        </p:spPr>
      </p:pic>
      <p:pic>
        <p:nvPicPr>
          <p:cNvPr id="8" name="Picture 7" descr="A picture containing graphics, umbrella, drawing&#10;&#10;Description automatically generated">
            <a:extLst>
              <a:ext uri="{FF2B5EF4-FFF2-40B4-BE49-F238E27FC236}">
                <a16:creationId xmlns:a16="http://schemas.microsoft.com/office/drawing/2014/main" id="{AFC5838E-A1AB-DA44-AB8A-7309C81F63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2251" y="331363"/>
            <a:ext cx="443275" cy="443275"/>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72EB4C1E-E65A-9041-9ED0-28C3B7D910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4070" y="331363"/>
            <a:ext cx="443276" cy="443276"/>
          </a:xfrm>
          <a:prstGeom prst="rect">
            <a:avLst/>
          </a:prstGeom>
        </p:spPr>
      </p:pic>
    </p:spTree>
    <p:extLst>
      <p:ext uri="{BB962C8B-B14F-4D97-AF65-F5344CB8AC3E}">
        <p14:creationId xmlns:p14="http://schemas.microsoft.com/office/powerpoint/2010/main" val="1447190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81727514-BEFF-9646-AE68-3E46FBC53CD4}"/>
              </a:ext>
            </a:extLst>
          </p:cNvPr>
          <p:cNvSpPr>
            <a:spLocks noGrp="1"/>
          </p:cNvSpPr>
          <p:nvPr>
            <p:ph sz="quarter" idx="11"/>
          </p:nvPr>
        </p:nvSpPr>
        <p:spPr/>
        <p:txBody>
          <a:bodyPr/>
          <a:lstStyle/>
          <a:p>
            <a:r>
              <a:rPr lang="fr-FR" dirty="0"/>
              <a:t>3</a:t>
            </a:r>
          </a:p>
        </p:txBody>
      </p:sp>
      <p:sp>
        <p:nvSpPr>
          <p:cNvPr id="9" name="Content Placeholder 8">
            <a:extLst>
              <a:ext uri="{FF2B5EF4-FFF2-40B4-BE49-F238E27FC236}">
                <a16:creationId xmlns:a16="http://schemas.microsoft.com/office/drawing/2014/main" id="{DAF2D4C2-60AD-B945-93EE-FC3D7E1EAB14}"/>
              </a:ext>
            </a:extLst>
          </p:cNvPr>
          <p:cNvSpPr>
            <a:spLocks noGrp="1"/>
          </p:cNvSpPr>
          <p:nvPr>
            <p:ph sz="quarter" idx="10"/>
          </p:nvPr>
        </p:nvSpPr>
        <p:spPr/>
        <p:txBody>
          <a:bodyPr/>
          <a:lstStyle/>
          <a:p>
            <a:r>
              <a:rPr lang="fr-FR" b="1" dirty="0">
                <a:solidFill>
                  <a:schemeClr val="bg1"/>
                </a:solidFill>
              </a:rPr>
              <a:t>Déplacement des Splines</a:t>
            </a:r>
          </a:p>
        </p:txBody>
      </p:sp>
    </p:spTree>
    <p:extLst>
      <p:ext uri="{BB962C8B-B14F-4D97-AF65-F5344CB8AC3E}">
        <p14:creationId xmlns:p14="http://schemas.microsoft.com/office/powerpoint/2010/main" val="1054417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23090-14F4-C34C-9E57-A399FEA27E3D}"/>
              </a:ext>
            </a:extLst>
          </p:cNvPr>
          <p:cNvSpPr>
            <a:spLocks noGrp="1"/>
          </p:cNvSpPr>
          <p:nvPr>
            <p:ph type="title"/>
          </p:nvPr>
        </p:nvSpPr>
        <p:spPr/>
        <p:txBody>
          <a:bodyPr/>
          <a:lstStyle/>
          <a:p>
            <a:r>
              <a:rPr lang="fr-FR" dirty="0"/>
              <a:t>Déplacement des Splines</a:t>
            </a:r>
          </a:p>
        </p:txBody>
      </p:sp>
      <p:sp>
        <p:nvSpPr>
          <p:cNvPr id="7" name="Date Placeholder 6">
            <a:extLst>
              <a:ext uri="{FF2B5EF4-FFF2-40B4-BE49-F238E27FC236}">
                <a16:creationId xmlns:a16="http://schemas.microsoft.com/office/drawing/2014/main" id="{B152D7AC-9B7E-194B-BA63-47D5DB308009}"/>
              </a:ext>
            </a:extLst>
          </p:cNvPr>
          <p:cNvSpPr>
            <a:spLocks noGrp="1"/>
          </p:cNvSpPr>
          <p:nvPr>
            <p:ph type="dt" sz="half" idx="10"/>
          </p:nvPr>
        </p:nvSpPr>
        <p:spPr/>
        <p:txBody>
          <a:bodyPr/>
          <a:lstStyle/>
          <a:p>
            <a:r>
              <a:rPr lang="en-US" dirty="0"/>
              <a:t>SSE Model  | April 2020</a:t>
            </a:r>
          </a:p>
        </p:txBody>
      </p:sp>
      <p:sp>
        <p:nvSpPr>
          <p:cNvPr id="8" name="Footer Placeholder 7">
            <a:extLst>
              <a:ext uri="{FF2B5EF4-FFF2-40B4-BE49-F238E27FC236}">
                <a16:creationId xmlns:a16="http://schemas.microsoft.com/office/drawing/2014/main" id="{7C67954C-73E1-4B41-B7AC-925197729783}"/>
              </a:ext>
            </a:extLst>
          </p:cNvPr>
          <p:cNvSpPr>
            <a:spLocks noGrp="1"/>
          </p:cNvSpPr>
          <p:nvPr>
            <p:ph type="ftr" sz="quarter" idx="15"/>
          </p:nvPr>
        </p:nvSpPr>
        <p:spPr/>
        <p:txBody>
          <a:bodyPr/>
          <a:lstStyle/>
          <a:p>
            <a:r>
              <a:rPr lang="en-US" noProof="0"/>
              <a:t>CONFIDENTIALITY LEVEL</a:t>
            </a:r>
            <a:endParaRPr lang="en-US" noProof="0" dirty="0"/>
          </a:p>
        </p:txBody>
      </p:sp>
      <p:pic>
        <p:nvPicPr>
          <p:cNvPr id="16" name="Table Placeholder 15">
            <a:extLst>
              <a:ext uri="{FF2B5EF4-FFF2-40B4-BE49-F238E27FC236}">
                <a16:creationId xmlns:a16="http://schemas.microsoft.com/office/drawing/2014/main" id="{AB56D964-7D5C-BE46-B690-517C832BF059}"/>
              </a:ext>
            </a:extLst>
          </p:cNvPr>
          <p:cNvPicPr>
            <a:picLocks noGrp="1" noChangeAspect="1"/>
          </p:cNvPicPr>
          <p:nvPr>
            <p:ph type="tbl" sz="quarter" idx="13"/>
          </p:nvPr>
        </p:nvPicPr>
        <p:blipFill>
          <a:blip r:embed="rId2"/>
          <a:stretch>
            <a:fillRect/>
          </a:stretch>
        </p:blipFill>
        <p:spPr>
          <a:xfrm>
            <a:off x="1428354" y="1277547"/>
            <a:ext cx="6272118" cy="3208616"/>
          </a:xfrm>
          <a:prstGeom prst="rect">
            <a:avLst/>
          </a:prstGeom>
        </p:spPr>
      </p:pic>
      <p:sp>
        <p:nvSpPr>
          <p:cNvPr id="3" name="TextBox 2">
            <a:extLst>
              <a:ext uri="{FF2B5EF4-FFF2-40B4-BE49-F238E27FC236}">
                <a16:creationId xmlns:a16="http://schemas.microsoft.com/office/drawing/2014/main" id="{706E1068-EFF2-3C48-A28B-7E0549A89BE4}"/>
              </a:ext>
            </a:extLst>
          </p:cNvPr>
          <p:cNvSpPr txBox="1"/>
          <p:nvPr/>
        </p:nvSpPr>
        <p:spPr bwMode="auto">
          <a:xfrm>
            <a:off x="234000" y="580251"/>
            <a:ext cx="856825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200" dirty="0">
                <a:solidFill>
                  <a:srgbClr val="00AEC6"/>
                </a:solidFill>
                <a:latin typeface="+mj-lt"/>
                <a:cs typeface="Arial" pitchFamily="34" charset="0"/>
              </a:rPr>
              <a:t>Est-ce que les Splines se déplacent de manière constante vers la droite ? Le graphique représente le point maximum atteint par les Splines et l’âge auquel le maximum est atteint. Chaque point est une </a:t>
            </a:r>
            <a:r>
              <a:rPr lang="fr-FR" sz="1200" dirty="0" err="1">
                <a:solidFill>
                  <a:srgbClr val="00AEC6"/>
                </a:solidFill>
                <a:latin typeface="+mj-lt"/>
                <a:cs typeface="Arial" pitchFamily="34" charset="0"/>
              </a:rPr>
              <a:t>Spline</a:t>
            </a:r>
            <a:r>
              <a:rPr lang="fr-FR" sz="1200" dirty="0">
                <a:solidFill>
                  <a:srgbClr val="00AEC6"/>
                </a:solidFill>
                <a:latin typeface="+mj-lt"/>
                <a:cs typeface="Arial" pitchFamily="34" charset="0"/>
              </a:rPr>
              <a:t> et la couleur représente la composante. On confirme aussi l’égalité des Splines entre la composante 2 et 3. </a:t>
            </a:r>
          </a:p>
        </p:txBody>
      </p:sp>
      <p:sp>
        <p:nvSpPr>
          <p:cNvPr id="11" name="TextBox 10">
            <a:extLst>
              <a:ext uri="{FF2B5EF4-FFF2-40B4-BE49-F238E27FC236}">
                <a16:creationId xmlns:a16="http://schemas.microsoft.com/office/drawing/2014/main" id="{E2357839-DDE0-8540-B95F-4BB021C76108}"/>
              </a:ext>
            </a:extLst>
          </p:cNvPr>
          <p:cNvSpPr txBox="1"/>
          <p:nvPr/>
        </p:nvSpPr>
        <p:spPr bwMode="auto">
          <a:xfrm>
            <a:off x="6438052" y="1134249"/>
            <a:ext cx="1017126" cy="1081980"/>
          </a:xfrm>
          <a:prstGeom prst="ellipse">
            <a:avLst/>
          </a:prstGeom>
          <a:solidFill>
            <a:schemeClr val="accent6"/>
          </a:solidFill>
          <a:ln>
            <a:noFill/>
          </a:ln>
        </p:spPr>
        <p:txBody>
          <a:bodyPr wrap="square" lIns="0" tIns="0" rIns="0" bIns="0" rtlCol="0" anchor="b">
            <a:spAutoFit/>
          </a:bodyPr>
          <a:lstStyle/>
          <a:p>
            <a:pPr algn="ctr" eaLnBrk="1" hangingPunct="1"/>
            <a:r>
              <a:rPr lang="fr-FR" sz="1000" dirty="0">
                <a:solidFill>
                  <a:srgbClr val="404040"/>
                </a:solidFill>
                <a:latin typeface="+mj-lt"/>
                <a:cs typeface="Arial" pitchFamily="34" charset="0"/>
              </a:rPr>
              <a:t>Déplacement horizontal de +5ans entre chaque </a:t>
            </a:r>
            <a:r>
              <a:rPr lang="fr-FR" sz="1000" dirty="0" err="1">
                <a:solidFill>
                  <a:srgbClr val="404040"/>
                </a:solidFill>
                <a:latin typeface="+mj-lt"/>
                <a:cs typeface="Arial" pitchFamily="34" charset="0"/>
              </a:rPr>
              <a:t>Spline</a:t>
            </a:r>
            <a:endParaRPr lang="fr-FR" sz="1000" dirty="0">
              <a:solidFill>
                <a:srgbClr val="404040"/>
              </a:solidFill>
              <a:latin typeface="+mj-lt"/>
              <a:cs typeface="Arial" pitchFamily="34" charset="0"/>
            </a:endParaRPr>
          </a:p>
        </p:txBody>
      </p:sp>
    </p:spTree>
    <p:extLst>
      <p:ext uri="{BB962C8B-B14F-4D97-AF65-F5344CB8AC3E}">
        <p14:creationId xmlns:p14="http://schemas.microsoft.com/office/powerpoint/2010/main" val="2146106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fr-FR" dirty="0"/>
              <a:t>4</a:t>
            </a:r>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fr-FR" b="1" dirty="0">
                <a:solidFill>
                  <a:schemeClr val="bg1"/>
                </a:solidFill>
              </a:rPr>
              <a:t>Sensibilité des coefficients</a:t>
            </a:r>
          </a:p>
        </p:txBody>
      </p:sp>
    </p:spTree>
    <p:extLst>
      <p:ext uri="{BB962C8B-B14F-4D97-AF65-F5344CB8AC3E}">
        <p14:creationId xmlns:p14="http://schemas.microsoft.com/office/powerpoint/2010/main" val="656664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Sensibilité des coefficients </a:t>
            </a:r>
          </a:p>
        </p:txBody>
      </p:sp>
      <p:sp>
        <p:nvSpPr>
          <p:cNvPr id="2" name="TextBox 1">
            <a:extLst>
              <a:ext uri="{FF2B5EF4-FFF2-40B4-BE49-F238E27FC236}">
                <a16:creationId xmlns:a16="http://schemas.microsoft.com/office/drawing/2014/main" id="{03813B55-EE68-A041-9871-3303A871E014}"/>
              </a:ext>
            </a:extLst>
          </p:cNvPr>
          <p:cNvSpPr txBox="1"/>
          <p:nvPr/>
        </p:nvSpPr>
        <p:spPr bwMode="auto">
          <a:xfrm>
            <a:off x="226413" y="558800"/>
            <a:ext cx="8676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200" dirty="0">
                <a:solidFill>
                  <a:srgbClr val="00AEC6"/>
                </a:solidFill>
                <a:latin typeface="+mj-lt"/>
                <a:cs typeface="Arial" pitchFamily="34" charset="0"/>
              </a:rPr>
              <a:t>Etude des sensibilités afin de sélectionner les paramètres pertinents et d’analyser leur comportement. Calcul des espérances de vie suite à des variations des coefficients uns à uns puis deux par deux. Les variations des coefficients sont calculées avec un choc sur le coefficient du montant du coefficient de variation (CV=</a:t>
            </a:r>
            <a:r>
              <a:rPr lang="fr-FR" sz="1200" dirty="0" err="1">
                <a:solidFill>
                  <a:srgbClr val="00AEC6"/>
                </a:solidFill>
                <a:latin typeface="+mj-lt"/>
                <a:cs typeface="Arial" pitchFamily="34" charset="0"/>
              </a:rPr>
              <a:t>σ</a:t>
            </a:r>
            <a:r>
              <a:rPr lang="fr-FR" sz="1200" dirty="0">
                <a:solidFill>
                  <a:srgbClr val="00AEC6"/>
                </a:solidFill>
                <a:latin typeface="+mj-lt"/>
                <a:cs typeface="Arial" pitchFamily="34" charset="0"/>
              </a:rPr>
              <a:t>/</a:t>
            </a:r>
            <a:r>
              <a:rPr lang="fr-FR" sz="1200" dirty="0" err="1">
                <a:solidFill>
                  <a:srgbClr val="00AEC6"/>
                </a:solidFill>
                <a:latin typeface="+mj-lt"/>
                <a:cs typeface="Arial" pitchFamily="34" charset="0"/>
              </a:rPr>
              <a:t>μ</a:t>
            </a:r>
            <a:r>
              <a:rPr lang="fr-FR" sz="1200" dirty="0">
                <a:solidFill>
                  <a:srgbClr val="00AEC6"/>
                </a:solidFill>
                <a:latin typeface="+mj-lt"/>
                <a:cs typeface="Arial" pitchFamily="34" charset="0"/>
              </a:rPr>
              <a:t>).</a:t>
            </a:r>
          </a:p>
        </p:txBody>
      </p:sp>
      <p:pic>
        <p:nvPicPr>
          <p:cNvPr id="21" name="Picture 20">
            <a:extLst>
              <a:ext uri="{FF2B5EF4-FFF2-40B4-BE49-F238E27FC236}">
                <a16:creationId xmlns:a16="http://schemas.microsoft.com/office/drawing/2014/main" id="{6DC17A05-61E4-364A-9EF1-08726C11BED8}"/>
              </a:ext>
            </a:extLst>
          </p:cNvPr>
          <p:cNvPicPr>
            <a:picLocks noChangeAspect="1"/>
          </p:cNvPicPr>
          <p:nvPr/>
        </p:nvPicPr>
        <p:blipFill>
          <a:blip r:embed="rId3"/>
          <a:stretch>
            <a:fillRect/>
          </a:stretch>
        </p:blipFill>
        <p:spPr>
          <a:xfrm>
            <a:off x="4643934" y="1265616"/>
            <a:ext cx="4419302" cy="3223491"/>
          </a:xfrm>
          <a:prstGeom prst="rect">
            <a:avLst/>
          </a:prstGeom>
        </p:spPr>
      </p:pic>
      <p:pic>
        <p:nvPicPr>
          <p:cNvPr id="22" name="Picture 21">
            <a:extLst>
              <a:ext uri="{FF2B5EF4-FFF2-40B4-BE49-F238E27FC236}">
                <a16:creationId xmlns:a16="http://schemas.microsoft.com/office/drawing/2014/main" id="{92D9DB68-17F7-DD4D-A022-E0312D4B4A80}"/>
              </a:ext>
            </a:extLst>
          </p:cNvPr>
          <p:cNvPicPr>
            <a:picLocks noChangeAspect="1"/>
          </p:cNvPicPr>
          <p:nvPr/>
        </p:nvPicPr>
        <p:blipFill>
          <a:blip r:embed="rId4"/>
          <a:stretch>
            <a:fillRect/>
          </a:stretch>
        </p:blipFill>
        <p:spPr>
          <a:xfrm>
            <a:off x="74502" y="1265616"/>
            <a:ext cx="4419302" cy="3223491"/>
          </a:xfrm>
          <a:prstGeom prst="rect">
            <a:avLst/>
          </a:prstGeom>
        </p:spPr>
      </p:pic>
    </p:spTree>
    <p:extLst>
      <p:ext uri="{BB962C8B-B14F-4D97-AF65-F5344CB8AC3E}">
        <p14:creationId xmlns:p14="http://schemas.microsoft.com/office/powerpoint/2010/main" val="4080463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Sensibilité des coefficients </a:t>
            </a:r>
          </a:p>
        </p:txBody>
      </p:sp>
      <p:sp>
        <p:nvSpPr>
          <p:cNvPr id="2" name="TextBox 1">
            <a:extLst>
              <a:ext uri="{FF2B5EF4-FFF2-40B4-BE49-F238E27FC236}">
                <a16:creationId xmlns:a16="http://schemas.microsoft.com/office/drawing/2014/main" id="{03813B55-EE68-A041-9871-3303A871E014}"/>
              </a:ext>
            </a:extLst>
          </p:cNvPr>
          <p:cNvSpPr txBox="1"/>
          <p:nvPr/>
        </p:nvSpPr>
        <p:spPr bwMode="auto">
          <a:xfrm>
            <a:off x="226413" y="558800"/>
            <a:ext cx="8676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200" dirty="0">
                <a:solidFill>
                  <a:srgbClr val="00AEC6"/>
                </a:solidFill>
                <a:latin typeface="+mj-lt"/>
                <a:cs typeface="Arial" pitchFamily="34" charset="0"/>
              </a:rPr>
              <a:t>Etude des sensibilités afin de sélectionner les paramètres pertinents et d’analyser leur comportement. Calcul des espérances de vie suite à des variations des coefficients uns à uns puis deux par deux. Les variations des coefficients sont calculées avec un choc sur le coefficient du montant du coefficient de variation (CV=</a:t>
            </a:r>
            <a:r>
              <a:rPr lang="fr-FR" sz="1200" dirty="0" err="1">
                <a:solidFill>
                  <a:srgbClr val="00AEC6"/>
                </a:solidFill>
                <a:latin typeface="+mj-lt"/>
                <a:cs typeface="Arial" pitchFamily="34" charset="0"/>
              </a:rPr>
              <a:t>σ</a:t>
            </a:r>
            <a:r>
              <a:rPr lang="fr-FR" sz="1200" dirty="0">
                <a:solidFill>
                  <a:srgbClr val="00AEC6"/>
                </a:solidFill>
                <a:latin typeface="+mj-lt"/>
                <a:cs typeface="Arial" pitchFamily="34" charset="0"/>
              </a:rPr>
              <a:t>/</a:t>
            </a:r>
            <a:r>
              <a:rPr lang="fr-FR" sz="1200" dirty="0" err="1">
                <a:solidFill>
                  <a:srgbClr val="00AEC6"/>
                </a:solidFill>
                <a:latin typeface="+mj-lt"/>
                <a:cs typeface="Arial" pitchFamily="34" charset="0"/>
              </a:rPr>
              <a:t>μ</a:t>
            </a:r>
            <a:r>
              <a:rPr lang="fr-FR" sz="1200" dirty="0">
                <a:solidFill>
                  <a:srgbClr val="00AEC6"/>
                </a:solidFill>
                <a:latin typeface="+mj-lt"/>
                <a:cs typeface="Arial" pitchFamily="34" charset="0"/>
              </a:rPr>
              <a:t>).</a:t>
            </a:r>
          </a:p>
        </p:txBody>
      </p:sp>
      <p:graphicFrame>
        <p:nvGraphicFramePr>
          <p:cNvPr id="7" name="Table 6">
            <a:extLst>
              <a:ext uri="{FF2B5EF4-FFF2-40B4-BE49-F238E27FC236}">
                <a16:creationId xmlns:a16="http://schemas.microsoft.com/office/drawing/2014/main" id="{C4595E3A-6076-E94F-89FC-5DD8FE987BBE}"/>
              </a:ext>
            </a:extLst>
          </p:cNvPr>
          <p:cNvGraphicFramePr>
            <a:graphicFrameLocks noGrp="1"/>
          </p:cNvGraphicFramePr>
          <p:nvPr>
            <p:extLst>
              <p:ext uri="{D42A27DB-BD31-4B8C-83A1-F6EECF244321}">
                <p14:modId xmlns:p14="http://schemas.microsoft.com/office/powerpoint/2010/main" val="3386370810"/>
              </p:ext>
            </p:extLst>
          </p:nvPr>
        </p:nvGraphicFramePr>
        <p:xfrm>
          <a:off x="1131216" y="1320730"/>
          <a:ext cx="7022970" cy="3031732"/>
        </p:xfrm>
        <a:graphic>
          <a:graphicData uri="http://schemas.openxmlformats.org/drawingml/2006/table">
            <a:tbl>
              <a:tblPr/>
              <a:tblGrid>
                <a:gridCol w="1170495">
                  <a:extLst>
                    <a:ext uri="{9D8B030D-6E8A-4147-A177-3AD203B41FA5}">
                      <a16:colId xmlns:a16="http://schemas.microsoft.com/office/drawing/2014/main" val="2209626700"/>
                    </a:ext>
                  </a:extLst>
                </a:gridCol>
                <a:gridCol w="1170495">
                  <a:extLst>
                    <a:ext uri="{9D8B030D-6E8A-4147-A177-3AD203B41FA5}">
                      <a16:colId xmlns:a16="http://schemas.microsoft.com/office/drawing/2014/main" val="2204713789"/>
                    </a:ext>
                  </a:extLst>
                </a:gridCol>
                <a:gridCol w="1170495">
                  <a:extLst>
                    <a:ext uri="{9D8B030D-6E8A-4147-A177-3AD203B41FA5}">
                      <a16:colId xmlns:a16="http://schemas.microsoft.com/office/drawing/2014/main" val="901633508"/>
                    </a:ext>
                  </a:extLst>
                </a:gridCol>
                <a:gridCol w="1170495">
                  <a:extLst>
                    <a:ext uri="{9D8B030D-6E8A-4147-A177-3AD203B41FA5}">
                      <a16:colId xmlns:a16="http://schemas.microsoft.com/office/drawing/2014/main" val="3135845215"/>
                    </a:ext>
                  </a:extLst>
                </a:gridCol>
                <a:gridCol w="1170495">
                  <a:extLst>
                    <a:ext uri="{9D8B030D-6E8A-4147-A177-3AD203B41FA5}">
                      <a16:colId xmlns:a16="http://schemas.microsoft.com/office/drawing/2014/main" val="457779857"/>
                    </a:ext>
                  </a:extLst>
                </a:gridCol>
                <a:gridCol w="1170495">
                  <a:extLst>
                    <a:ext uri="{9D8B030D-6E8A-4147-A177-3AD203B41FA5}">
                      <a16:colId xmlns:a16="http://schemas.microsoft.com/office/drawing/2014/main" val="3033426802"/>
                    </a:ext>
                  </a:extLst>
                </a:gridCol>
              </a:tblGrid>
              <a:tr h="297298">
                <a:tc>
                  <a:txBody>
                    <a:bodyPr/>
                    <a:lstStyle/>
                    <a:p>
                      <a:pPr algn="ctr" fontAlgn="b"/>
                      <a:r>
                        <a:rPr lang="en-GB" sz="1050" b="0" i="1" u="none" strike="noStrike" dirty="0">
                          <a:solidFill>
                            <a:schemeClr val="tx1">
                              <a:lumMod val="85000"/>
                              <a:lumOff val="15000"/>
                            </a:schemeClr>
                          </a:solidFill>
                          <a:effectLst/>
                          <a:latin typeface="+mn-lt"/>
                        </a:rPr>
                        <a:t>IndiceComposante2</a:t>
                      </a:r>
                    </a:p>
                  </a:txBody>
                  <a:tcPr marL="5882" marR="5882" marT="5882"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rgbClr val="00AEC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050" b="0" i="0" u="none" strike="noStrike" dirty="0">
                          <a:solidFill>
                            <a:schemeClr val="tx1">
                              <a:lumMod val="85000"/>
                              <a:lumOff val="15000"/>
                            </a:schemeClr>
                          </a:solidFill>
                          <a:effectLst/>
                          <a:latin typeface="+mn-lt"/>
                        </a:rPr>
                        <a:t>Δ</a:t>
                      </a:r>
                      <a:r>
                        <a:rPr lang="en-GB" sz="1050" b="0" i="1" u="none" strike="noStrike" dirty="0">
                          <a:solidFill>
                            <a:schemeClr val="tx1">
                              <a:lumMod val="85000"/>
                              <a:lumOff val="15000"/>
                            </a:schemeClr>
                          </a:solidFill>
                          <a:effectLst/>
                          <a:latin typeface="+mn-lt"/>
                        </a:rPr>
                        <a:t>Ex2</a:t>
                      </a:r>
                    </a:p>
                  </a:txBody>
                  <a:tcPr marL="5882" marR="5882" marT="5882" marB="0" anchor="ctr">
                    <a:lnL>
                      <a:noFill/>
                    </a:lnL>
                    <a:lnR w="12700" cap="flat" cmpd="sng" algn="ctr">
                      <a:solidFill>
                        <a:srgbClr val="00AEC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AEC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050" b="0" i="1" u="none" strike="noStrike" dirty="0">
                          <a:solidFill>
                            <a:schemeClr val="tx1">
                              <a:lumMod val="85000"/>
                              <a:lumOff val="15000"/>
                            </a:schemeClr>
                          </a:solidFill>
                          <a:effectLst/>
                          <a:latin typeface="+mn-lt"/>
                        </a:rPr>
                        <a:t>IndiceComposante3</a:t>
                      </a:r>
                    </a:p>
                  </a:txBody>
                  <a:tcPr marL="5882" marR="5882" marT="5882" marB="0" anchor="ctr">
                    <a:lnL w="12700" cap="flat" cmpd="sng" algn="ctr">
                      <a:solidFill>
                        <a:srgbClr val="00AEC6"/>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rgbClr val="00AEC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050" b="0" i="0" u="none" strike="noStrike" dirty="0">
                          <a:solidFill>
                            <a:schemeClr val="tx1">
                              <a:lumMod val="85000"/>
                              <a:lumOff val="15000"/>
                            </a:schemeClr>
                          </a:solidFill>
                          <a:effectLst/>
                          <a:latin typeface="+mn-lt"/>
                        </a:rPr>
                        <a:t>Δ</a:t>
                      </a:r>
                      <a:r>
                        <a:rPr lang="en-GB" sz="1050" b="0" i="1" u="none" strike="noStrike" dirty="0">
                          <a:solidFill>
                            <a:schemeClr val="tx1">
                              <a:lumMod val="85000"/>
                              <a:lumOff val="15000"/>
                            </a:schemeClr>
                          </a:solidFill>
                          <a:effectLst/>
                          <a:latin typeface="+mn-lt"/>
                        </a:rPr>
                        <a:t>Ex3</a:t>
                      </a:r>
                    </a:p>
                  </a:txBody>
                  <a:tcPr marL="5882" marR="5882" marT="5882" marB="0" anchor="ctr">
                    <a:lnL>
                      <a:noFill/>
                    </a:lnL>
                    <a:lnR w="12700" cap="flat" cmpd="sng" algn="ctr">
                      <a:solidFill>
                        <a:srgbClr val="00AEC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AEC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050" b="0" i="0" u="none" strike="noStrike" dirty="0" err="1">
                          <a:solidFill>
                            <a:schemeClr val="tx1">
                              <a:lumMod val="85000"/>
                              <a:lumOff val="15000"/>
                            </a:schemeClr>
                          </a:solidFill>
                          <a:effectLst/>
                          <a:latin typeface="+mn-lt"/>
                        </a:rPr>
                        <a:t>Δ</a:t>
                      </a:r>
                      <a:r>
                        <a:rPr lang="en-GB" sz="1050" b="0" i="1" u="none" strike="noStrike" dirty="0" err="1">
                          <a:solidFill>
                            <a:schemeClr val="tx1">
                              <a:lumMod val="85000"/>
                              <a:lumOff val="15000"/>
                            </a:schemeClr>
                          </a:solidFill>
                          <a:effectLst/>
                          <a:latin typeface="+mn-lt"/>
                        </a:rPr>
                        <a:t>ExBoth</a:t>
                      </a:r>
                      <a:endParaRPr lang="en-GB" sz="1050" b="0" i="1" u="none" strike="noStrike" dirty="0">
                        <a:solidFill>
                          <a:schemeClr val="tx1">
                            <a:lumMod val="85000"/>
                            <a:lumOff val="15000"/>
                          </a:schemeClr>
                        </a:solidFill>
                        <a:effectLst/>
                        <a:latin typeface="+mn-lt"/>
                      </a:endParaRPr>
                    </a:p>
                  </a:txBody>
                  <a:tcPr marL="5882" marR="5882" marT="5882" marB="0" anchor="ctr">
                    <a:lnL w="12700" cap="flat" cmpd="sng" algn="ctr">
                      <a:solidFill>
                        <a:srgbClr val="00AEC6"/>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rgbClr val="00AEC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050" b="0" i="1" u="none" strike="noStrike" dirty="0">
                          <a:solidFill>
                            <a:schemeClr val="tx1">
                              <a:lumMod val="85000"/>
                              <a:lumOff val="15000"/>
                            </a:schemeClr>
                          </a:solidFill>
                          <a:effectLst/>
                          <a:latin typeface="+mn-lt"/>
                        </a:rPr>
                        <a:t>Ex</a:t>
                      </a:r>
                    </a:p>
                  </a:txBody>
                  <a:tcPr marL="5882" marR="5882" marT="5882"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AEC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488118"/>
                  </a:ext>
                </a:extLst>
              </a:tr>
              <a:tr h="303826">
                <a:tc>
                  <a:txBody>
                    <a:bodyPr/>
                    <a:lstStyle/>
                    <a:p>
                      <a:pPr algn="ctr" fontAlgn="b"/>
                      <a:r>
                        <a:rPr lang="en-FR" sz="1050" b="0" i="0" u="none" strike="noStrike" dirty="0">
                          <a:solidFill>
                            <a:schemeClr val="tx1">
                              <a:lumMod val="85000"/>
                              <a:lumOff val="15000"/>
                            </a:schemeClr>
                          </a:solidFill>
                          <a:effectLst/>
                          <a:latin typeface="+mn-lt"/>
                        </a:rPr>
                        <a:t>14</a:t>
                      </a:r>
                    </a:p>
                  </a:txBody>
                  <a:tcPr marL="9525" marR="9525" marT="9525" marB="0" anchor="ctr">
                    <a:lnL w="12700" cap="flat" cmpd="sng" algn="ctr">
                      <a:noFill/>
                      <a:prstDash val="solid"/>
                      <a:round/>
                      <a:headEnd type="none" w="med" len="med"/>
                      <a:tailEnd type="none" w="med" len="med"/>
                    </a:lnL>
                    <a:lnR>
                      <a:noFill/>
                    </a:lnR>
                    <a:lnT w="12700" cap="flat" cmpd="sng" algn="ctr">
                      <a:solidFill>
                        <a:srgbClr val="00AEC6"/>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0,092</a:t>
                      </a:r>
                    </a:p>
                  </a:txBody>
                  <a:tcPr marL="9525" marR="9525" marT="9525" marB="0" anchor="ctr">
                    <a:lnL>
                      <a:noFill/>
                    </a:lnL>
                    <a:lnR w="12700" cap="flat" cmpd="sng" algn="ctr">
                      <a:solidFill>
                        <a:srgbClr val="00AEC6"/>
                      </a:solidFill>
                      <a:prstDash val="solid"/>
                      <a:round/>
                      <a:headEnd type="none" w="med" len="med"/>
                      <a:tailEnd type="none" w="med" len="med"/>
                    </a:lnR>
                    <a:lnT w="12700" cap="flat" cmpd="sng" algn="ctr">
                      <a:solidFill>
                        <a:srgbClr val="00AEC6"/>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39</a:t>
                      </a:r>
                    </a:p>
                  </a:txBody>
                  <a:tcPr marL="9525" marR="9525" marT="9525" marB="0" anchor="ctr">
                    <a:lnL w="12700" cap="flat" cmpd="sng" algn="ctr">
                      <a:solidFill>
                        <a:srgbClr val="00AEC6"/>
                      </a:solidFill>
                      <a:prstDash val="solid"/>
                      <a:round/>
                      <a:headEnd type="none" w="med" len="med"/>
                      <a:tailEnd type="none" w="med" len="med"/>
                    </a:lnL>
                    <a:lnR>
                      <a:noFill/>
                    </a:lnR>
                    <a:lnT w="12700" cap="flat" cmpd="sng" algn="ctr">
                      <a:solidFill>
                        <a:srgbClr val="00AEC6"/>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0,175</a:t>
                      </a:r>
                    </a:p>
                  </a:txBody>
                  <a:tcPr marL="9525" marR="9525" marT="9525" marB="0" anchor="ctr">
                    <a:lnL>
                      <a:noFill/>
                    </a:lnL>
                    <a:lnR w="12700" cap="flat" cmpd="sng" algn="ctr">
                      <a:solidFill>
                        <a:srgbClr val="00AEC6"/>
                      </a:solidFill>
                      <a:prstDash val="solid"/>
                      <a:round/>
                      <a:headEnd type="none" w="med" len="med"/>
                      <a:tailEnd type="none" w="med" len="med"/>
                    </a:lnR>
                    <a:lnT w="12700" cap="flat" cmpd="sng" algn="ctr">
                      <a:solidFill>
                        <a:srgbClr val="00AEC6"/>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0,644</a:t>
                      </a:r>
                    </a:p>
                  </a:txBody>
                  <a:tcPr marL="9525" marR="9525" marT="9525" marB="0" anchor="ctr">
                    <a:lnL w="12700" cap="flat" cmpd="sng" algn="ctr">
                      <a:solidFill>
                        <a:srgbClr val="00AEC6"/>
                      </a:solidFill>
                      <a:prstDash val="solid"/>
                      <a:round/>
                      <a:headEnd type="none" w="med" len="med"/>
                      <a:tailEnd type="none" w="med" len="med"/>
                    </a:lnL>
                    <a:lnR>
                      <a:noFill/>
                    </a:lnR>
                    <a:lnT w="12700" cap="flat" cmpd="sng" algn="ctr">
                      <a:solidFill>
                        <a:srgbClr val="00AEC6"/>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73,39</a:t>
                      </a:r>
                    </a:p>
                  </a:txBody>
                  <a:tcPr marL="9525" marR="9525" marT="9525" marB="0" anchor="ctr">
                    <a:lnL>
                      <a:noFill/>
                    </a:lnL>
                    <a:lnR w="12700" cap="flat" cmpd="sng" algn="ctr">
                      <a:noFill/>
                      <a:prstDash val="solid"/>
                      <a:round/>
                      <a:headEnd type="none" w="med" len="med"/>
                      <a:tailEnd type="none" w="med" len="med"/>
                    </a:lnR>
                    <a:lnT w="12700" cap="flat" cmpd="sng" algn="ctr">
                      <a:solidFill>
                        <a:srgbClr val="00AEC6"/>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6974817"/>
                  </a:ext>
                </a:extLst>
              </a:tr>
              <a:tr h="303826">
                <a:tc>
                  <a:txBody>
                    <a:bodyPr/>
                    <a:lstStyle/>
                    <a:p>
                      <a:pPr algn="ctr" fontAlgn="b"/>
                      <a:r>
                        <a:rPr lang="en-FR" sz="1050" b="0" i="0" u="none" strike="noStrike">
                          <a:solidFill>
                            <a:schemeClr val="tx1">
                              <a:lumMod val="85000"/>
                              <a:lumOff val="15000"/>
                            </a:schemeClr>
                          </a:solidFill>
                          <a:effectLst/>
                          <a:latin typeface="+mn-lt"/>
                        </a:rPr>
                        <a:t>15</a:t>
                      </a:r>
                    </a:p>
                  </a:txBody>
                  <a:tcPr marL="9525" marR="9525" marT="9525" marB="0" anchor="ctr">
                    <a:lnL w="12700" cap="flat" cmpd="sng" algn="ctr">
                      <a:no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0,110</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40</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0,089</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0,592</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73,44</a:t>
                      </a:r>
                    </a:p>
                  </a:txBody>
                  <a:tcPr marL="9525" marR="9525" marT="9525" marB="0" anchor="ctr">
                    <a:lnL>
                      <a:noFill/>
                    </a:lnL>
                    <a:lnR w="12700" cap="flat" cmpd="sng" algn="ctr">
                      <a:no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2458162"/>
                  </a:ext>
                </a:extLst>
              </a:tr>
              <a:tr h="303826">
                <a:tc>
                  <a:txBody>
                    <a:bodyPr/>
                    <a:lstStyle/>
                    <a:p>
                      <a:pPr algn="ctr" fontAlgn="b"/>
                      <a:r>
                        <a:rPr lang="en-FR" sz="1050" b="0" i="0" u="none" strike="noStrike">
                          <a:solidFill>
                            <a:schemeClr val="tx1">
                              <a:lumMod val="85000"/>
                              <a:lumOff val="15000"/>
                            </a:schemeClr>
                          </a:solidFill>
                          <a:effectLst/>
                          <a:latin typeface="+mn-lt"/>
                        </a:rPr>
                        <a:t>13</a:t>
                      </a:r>
                    </a:p>
                  </a:txBody>
                  <a:tcPr marL="9525" marR="9525" marT="9525" marB="0" anchor="ctr">
                    <a:lnL w="12700" cap="flat" cmpd="sng" algn="ctr">
                      <a:no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0,070</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38</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0,175</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0,515</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73,52</a:t>
                      </a:r>
                    </a:p>
                  </a:txBody>
                  <a:tcPr marL="9525" marR="9525" marT="9525" marB="0" anchor="ctr">
                    <a:lnL>
                      <a:noFill/>
                    </a:lnL>
                    <a:lnR w="12700" cap="flat" cmpd="sng" algn="ctr">
                      <a:no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31725440"/>
                  </a:ext>
                </a:extLst>
              </a:tr>
              <a:tr h="303826">
                <a:tc>
                  <a:txBody>
                    <a:bodyPr/>
                    <a:lstStyle/>
                    <a:p>
                      <a:pPr algn="ctr" fontAlgn="b"/>
                      <a:r>
                        <a:rPr lang="en-FR" sz="1050" b="0" i="0" u="none" strike="noStrike">
                          <a:solidFill>
                            <a:schemeClr val="tx1">
                              <a:lumMod val="85000"/>
                              <a:lumOff val="15000"/>
                            </a:schemeClr>
                          </a:solidFill>
                          <a:effectLst/>
                          <a:latin typeface="+mn-lt"/>
                        </a:rPr>
                        <a:t>16</a:t>
                      </a:r>
                    </a:p>
                  </a:txBody>
                  <a:tcPr marL="9525" marR="9525" marT="9525" marB="0" anchor="ctr">
                    <a:lnL w="12700" cap="flat" cmpd="sng" algn="ctr">
                      <a:no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0,124</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41</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0,020</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0,370</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73,66</a:t>
                      </a:r>
                    </a:p>
                  </a:txBody>
                  <a:tcPr marL="9525" marR="9525" marT="9525" marB="0" anchor="ctr">
                    <a:lnL>
                      <a:noFill/>
                    </a:lnL>
                    <a:lnR w="12700" cap="flat" cmpd="sng" algn="ctr">
                      <a:no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9721154"/>
                  </a:ext>
                </a:extLst>
              </a:tr>
              <a:tr h="303826">
                <a:tc>
                  <a:txBody>
                    <a:bodyPr/>
                    <a:lstStyle/>
                    <a:p>
                      <a:pPr algn="ctr" fontAlgn="b"/>
                      <a:r>
                        <a:rPr lang="en-FR" sz="1050" b="0" i="0" u="none" strike="noStrike" dirty="0">
                          <a:solidFill>
                            <a:schemeClr val="tx1">
                              <a:lumMod val="85000"/>
                              <a:lumOff val="15000"/>
                            </a:schemeClr>
                          </a:solidFill>
                          <a:effectLst/>
                          <a:latin typeface="+mn-lt"/>
                        </a:rPr>
                        <a:t>…</a:t>
                      </a:r>
                    </a:p>
                  </a:txBody>
                  <a:tcPr marL="9525" marR="9525" marT="9525" marB="0" anchor="ctr">
                    <a:lnL w="12700" cap="flat" cmpd="sng" algn="ctr">
                      <a:no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dirty="0">
                          <a:solidFill>
                            <a:schemeClr val="tx1">
                              <a:lumMod val="85000"/>
                              <a:lumOff val="15000"/>
                            </a:schemeClr>
                          </a:solidFill>
                          <a:effectLst/>
                          <a:latin typeface="+mn-lt"/>
                        </a:rPr>
                        <a:t>…</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dirty="0">
                          <a:solidFill>
                            <a:schemeClr val="tx1">
                              <a:lumMod val="85000"/>
                              <a:lumOff val="15000"/>
                            </a:schemeClr>
                          </a:solidFill>
                          <a:effectLst/>
                          <a:latin typeface="+mn-lt"/>
                        </a:rPr>
                        <a:t>…</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dirty="0">
                          <a:solidFill>
                            <a:schemeClr val="tx1">
                              <a:lumMod val="85000"/>
                              <a:lumOff val="15000"/>
                            </a:schemeClr>
                          </a:solidFill>
                          <a:effectLst/>
                          <a:latin typeface="+mn-lt"/>
                        </a:rPr>
                        <a:t>…</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dirty="0">
                          <a:solidFill>
                            <a:schemeClr val="tx1">
                              <a:lumMod val="85000"/>
                              <a:lumOff val="15000"/>
                            </a:schemeClr>
                          </a:solidFill>
                          <a:effectLst/>
                          <a:latin typeface="+mn-lt"/>
                        </a:rPr>
                        <a:t>…</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dirty="0">
                          <a:solidFill>
                            <a:schemeClr val="tx1">
                              <a:lumMod val="85000"/>
                              <a:lumOff val="15000"/>
                            </a:schemeClr>
                          </a:solidFill>
                          <a:effectLst/>
                          <a:latin typeface="+mn-lt"/>
                        </a:rPr>
                        <a:t>…</a:t>
                      </a:r>
                    </a:p>
                  </a:txBody>
                  <a:tcPr marL="9525" marR="9525" marT="9525" marB="0" anchor="ctr">
                    <a:lnL>
                      <a:noFill/>
                    </a:lnL>
                    <a:lnR w="12700" cap="flat" cmpd="sng" algn="ctr">
                      <a:no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51510083"/>
                  </a:ext>
                </a:extLst>
              </a:tr>
              <a:tr h="303826">
                <a:tc>
                  <a:txBody>
                    <a:bodyPr/>
                    <a:lstStyle/>
                    <a:p>
                      <a:pPr algn="ctr" fontAlgn="b"/>
                      <a:r>
                        <a:rPr lang="en-FR" sz="1050" b="0" i="0" u="none" strike="noStrike">
                          <a:solidFill>
                            <a:schemeClr val="tx1">
                              <a:lumMod val="85000"/>
                              <a:lumOff val="15000"/>
                            </a:schemeClr>
                          </a:solidFill>
                          <a:effectLst/>
                          <a:latin typeface="+mn-lt"/>
                        </a:rPr>
                        <a:t>3</a:t>
                      </a:r>
                    </a:p>
                  </a:txBody>
                  <a:tcPr marL="9525" marR="9525" marT="9525" marB="0" anchor="ctr">
                    <a:lnL w="12700" cap="flat" cmpd="sng" algn="ctr">
                      <a:no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0,001</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28</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dirty="0">
                          <a:solidFill>
                            <a:schemeClr val="tx1">
                              <a:lumMod val="85000"/>
                              <a:lumOff val="15000"/>
                            </a:schemeClr>
                          </a:solidFill>
                          <a:effectLst/>
                          <a:latin typeface="+mn-lt"/>
                        </a:rPr>
                        <a:t>0,000</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0,001</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dirty="0">
                          <a:solidFill>
                            <a:schemeClr val="tx1">
                              <a:lumMod val="85000"/>
                              <a:lumOff val="15000"/>
                            </a:schemeClr>
                          </a:solidFill>
                          <a:effectLst/>
                          <a:latin typeface="+mn-lt"/>
                        </a:rPr>
                        <a:t>74,03</a:t>
                      </a:r>
                    </a:p>
                  </a:txBody>
                  <a:tcPr marL="9525" marR="9525" marT="9525" marB="0" anchor="ctr">
                    <a:lnL>
                      <a:noFill/>
                    </a:lnL>
                    <a:lnR w="12700" cap="flat" cmpd="sng" algn="ctr">
                      <a:no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2636461"/>
                  </a:ext>
                </a:extLst>
              </a:tr>
              <a:tr h="303826">
                <a:tc>
                  <a:txBody>
                    <a:bodyPr/>
                    <a:lstStyle/>
                    <a:p>
                      <a:pPr algn="ctr" fontAlgn="b"/>
                      <a:r>
                        <a:rPr lang="en-FR" sz="1050" b="0" i="0" u="none" strike="noStrike">
                          <a:solidFill>
                            <a:schemeClr val="tx1">
                              <a:lumMod val="85000"/>
                              <a:lumOff val="15000"/>
                            </a:schemeClr>
                          </a:solidFill>
                          <a:effectLst/>
                          <a:latin typeface="+mn-lt"/>
                        </a:rPr>
                        <a:t>25</a:t>
                      </a:r>
                    </a:p>
                  </a:txBody>
                  <a:tcPr marL="9525" marR="9525" marT="9525" marB="0" anchor="ctr">
                    <a:lnL w="12700" cap="flat" cmpd="sng" algn="ctr">
                      <a:no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0,000</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50</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0,000</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0,000</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74,03</a:t>
                      </a:r>
                    </a:p>
                  </a:txBody>
                  <a:tcPr marL="9525" marR="9525" marT="9525" marB="0" anchor="ctr">
                    <a:lnL>
                      <a:noFill/>
                    </a:lnL>
                    <a:lnR w="12700" cap="flat" cmpd="sng" algn="ctr">
                      <a:no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52686725"/>
                  </a:ext>
                </a:extLst>
              </a:tr>
              <a:tr h="303826">
                <a:tc>
                  <a:txBody>
                    <a:bodyPr/>
                    <a:lstStyle/>
                    <a:p>
                      <a:pPr algn="ctr" fontAlgn="b"/>
                      <a:r>
                        <a:rPr lang="en-FR" sz="1050" b="0" i="0" u="none" strike="noStrike">
                          <a:solidFill>
                            <a:schemeClr val="tx1">
                              <a:lumMod val="85000"/>
                              <a:lumOff val="15000"/>
                            </a:schemeClr>
                          </a:solidFill>
                          <a:effectLst/>
                          <a:latin typeface="+mn-lt"/>
                        </a:rPr>
                        <a:t>27</a:t>
                      </a:r>
                    </a:p>
                  </a:txBody>
                  <a:tcPr marL="9525" marR="9525" marT="9525" marB="0" anchor="ctr">
                    <a:lnL w="12700" cap="flat" cmpd="sng" algn="ctr">
                      <a:no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0,000</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52</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0,000</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0,000</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74,03</a:t>
                      </a:r>
                    </a:p>
                  </a:txBody>
                  <a:tcPr marL="9525" marR="9525" marT="9525" marB="0" anchor="ctr">
                    <a:lnL>
                      <a:noFill/>
                    </a:lnL>
                    <a:lnR w="12700" cap="flat" cmpd="sng" algn="ctr">
                      <a:no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9644686"/>
                  </a:ext>
                </a:extLst>
              </a:tr>
              <a:tr h="303826">
                <a:tc>
                  <a:txBody>
                    <a:bodyPr/>
                    <a:lstStyle/>
                    <a:p>
                      <a:pPr algn="ctr" fontAlgn="b"/>
                      <a:r>
                        <a:rPr lang="en-FR" sz="1050" b="0" i="0" u="none" strike="noStrike">
                          <a:solidFill>
                            <a:schemeClr val="tx1">
                              <a:lumMod val="85000"/>
                              <a:lumOff val="15000"/>
                            </a:schemeClr>
                          </a:solidFill>
                          <a:effectLst/>
                          <a:latin typeface="+mn-lt"/>
                        </a:rPr>
                        <a:t>26</a:t>
                      </a:r>
                    </a:p>
                  </a:txBody>
                  <a:tcPr marL="9525" marR="9525" marT="9525" marB="0" anchor="ctr">
                    <a:lnL w="12700" cap="flat" cmpd="sng" algn="ctr">
                      <a:no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0,000</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51</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0,000</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0,000</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dirty="0">
                          <a:solidFill>
                            <a:schemeClr val="tx1">
                              <a:lumMod val="85000"/>
                              <a:lumOff val="15000"/>
                            </a:schemeClr>
                          </a:solidFill>
                          <a:effectLst/>
                          <a:latin typeface="+mn-lt"/>
                        </a:rPr>
                        <a:t>74,03</a:t>
                      </a:r>
                    </a:p>
                  </a:txBody>
                  <a:tcPr marL="9525" marR="9525" marT="9525" marB="0" anchor="ctr">
                    <a:lnL>
                      <a:noFill/>
                    </a:lnL>
                    <a:lnR w="12700" cap="flat" cmpd="sng" algn="ctr">
                      <a:no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0494416"/>
                  </a:ext>
                </a:extLst>
              </a:tr>
            </a:tbl>
          </a:graphicData>
        </a:graphic>
      </p:graphicFrame>
    </p:spTree>
    <p:extLst>
      <p:ext uri="{BB962C8B-B14F-4D97-AF65-F5344CB8AC3E}">
        <p14:creationId xmlns:p14="http://schemas.microsoft.com/office/powerpoint/2010/main" val="3373577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en-US" dirty="0"/>
              <a:t>1</a:t>
            </a:r>
            <a:endParaRPr lang="fr-FR" dirty="0"/>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fr-FR" b="1" dirty="0">
                <a:solidFill>
                  <a:schemeClr val="bg1"/>
                </a:solidFill>
              </a:rPr>
              <a:t>Model </a:t>
            </a:r>
            <a:r>
              <a:rPr lang="fr-FR" b="1" dirty="0" err="1">
                <a:solidFill>
                  <a:schemeClr val="bg1"/>
                </a:solidFill>
              </a:rPr>
              <a:t>parameters</a:t>
            </a:r>
            <a:endParaRPr lang="fr-FR" b="1" dirty="0">
              <a:solidFill>
                <a:schemeClr val="bg1"/>
              </a:solidFill>
            </a:endParaRPr>
          </a:p>
        </p:txBody>
      </p:sp>
    </p:spTree>
    <p:extLst>
      <p:ext uri="{BB962C8B-B14F-4D97-AF65-F5344CB8AC3E}">
        <p14:creationId xmlns:p14="http://schemas.microsoft.com/office/powerpoint/2010/main" val="3835121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Sensibilité des coefficients </a:t>
            </a:r>
          </a:p>
        </p:txBody>
      </p:sp>
      <p:sp>
        <p:nvSpPr>
          <p:cNvPr id="2" name="TextBox 1">
            <a:extLst>
              <a:ext uri="{FF2B5EF4-FFF2-40B4-BE49-F238E27FC236}">
                <a16:creationId xmlns:a16="http://schemas.microsoft.com/office/drawing/2014/main" id="{03813B55-EE68-A041-9871-3303A871E014}"/>
              </a:ext>
            </a:extLst>
          </p:cNvPr>
          <p:cNvSpPr txBox="1"/>
          <p:nvPr/>
        </p:nvSpPr>
        <p:spPr bwMode="auto">
          <a:xfrm>
            <a:off x="226413" y="558800"/>
            <a:ext cx="8676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200" dirty="0">
                <a:solidFill>
                  <a:srgbClr val="00AEC6"/>
                </a:solidFill>
                <a:latin typeface="+mj-lt"/>
                <a:cs typeface="Arial" pitchFamily="34" charset="0"/>
              </a:rPr>
              <a:t>Etude des sensibilités afin de sélectionner les paramètres pertinents et d’analyser leur comportement. Calcul des espérances de vie suite à des variations des coefficients uns à uns puis deux par deux. Les variations des coefficients sont calculées avec un choc sur le coefficient du montant du coefficient de variation (CV=</a:t>
            </a:r>
            <a:r>
              <a:rPr lang="fr-FR" sz="1200" dirty="0" err="1">
                <a:solidFill>
                  <a:srgbClr val="00AEC6"/>
                </a:solidFill>
                <a:latin typeface="+mj-lt"/>
                <a:cs typeface="Arial" pitchFamily="34" charset="0"/>
              </a:rPr>
              <a:t>σ</a:t>
            </a:r>
            <a:r>
              <a:rPr lang="fr-FR" sz="1200" dirty="0">
                <a:solidFill>
                  <a:srgbClr val="00AEC6"/>
                </a:solidFill>
                <a:latin typeface="+mj-lt"/>
                <a:cs typeface="Arial" pitchFamily="34" charset="0"/>
              </a:rPr>
              <a:t>/</a:t>
            </a:r>
            <a:r>
              <a:rPr lang="fr-FR" sz="1200" dirty="0" err="1">
                <a:solidFill>
                  <a:srgbClr val="00AEC6"/>
                </a:solidFill>
                <a:latin typeface="+mj-lt"/>
                <a:cs typeface="Arial" pitchFamily="34" charset="0"/>
              </a:rPr>
              <a:t>μ</a:t>
            </a:r>
            <a:r>
              <a:rPr lang="fr-FR" sz="1200" dirty="0">
                <a:solidFill>
                  <a:srgbClr val="00AEC6"/>
                </a:solidFill>
                <a:latin typeface="+mj-lt"/>
                <a:cs typeface="Arial" pitchFamily="34" charset="0"/>
              </a:rPr>
              <a:t>).</a:t>
            </a:r>
          </a:p>
        </p:txBody>
      </p:sp>
      <p:graphicFrame>
        <p:nvGraphicFramePr>
          <p:cNvPr id="5" name="Table 4">
            <a:extLst>
              <a:ext uri="{FF2B5EF4-FFF2-40B4-BE49-F238E27FC236}">
                <a16:creationId xmlns:a16="http://schemas.microsoft.com/office/drawing/2014/main" id="{9CE82851-18B2-CD48-91E2-DB72D193DAE6}"/>
              </a:ext>
            </a:extLst>
          </p:cNvPr>
          <p:cNvGraphicFramePr>
            <a:graphicFrameLocks noGrp="1"/>
          </p:cNvGraphicFramePr>
          <p:nvPr>
            <p:extLst>
              <p:ext uri="{D42A27DB-BD31-4B8C-83A1-F6EECF244321}">
                <p14:modId xmlns:p14="http://schemas.microsoft.com/office/powerpoint/2010/main" val="910639139"/>
              </p:ext>
            </p:extLst>
          </p:nvPr>
        </p:nvGraphicFramePr>
        <p:xfrm>
          <a:off x="272263" y="1954225"/>
          <a:ext cx="2489685" cy="609600"/>
        </p:xfrm>
        <a:graphic>
          <a:graphicData uri="http://schemas.openxmlformats.org/drawingml/2006/table">
            <a:tbl>
              <a:tblPr/>
              <a:tblGrid>
                <a:gridCol w="829895">
                  <a:extLst>
                    <a:ext uri="{9D8B030D-6E8A-4147-A177-3AD203B41FA5}">
                      <a16:colId xmlns:a16="http://schemas.microsoft.com/office/drawing/2014/main" val="3388663312"/>
                    </a:ext>
                  </a:extLst>
                </a:gridCol>
                <a:gridCol w="829895">
                  <a:extLst>
                    <a:ext uri="{9D8B030D-6E8A-4147-A177-3AD203B41FA5}">
                      <a16:colId xmlns:a16="http://schemas.microsoft.com/office/drawing/2014/main" val="508106238"/>
                    </a:ext>
                  </a:extLst>
                </a:gridCol>
                <a:gridCol w="829895">
                  <a:extLst>
                    <a:ext uri="{9D8B030D-6E8A-4147-A177-3AD203B41FA5}">
                      <a16:colId xmlns:a16="http://schemas.microsoft.com/office/drawing/2014/main" val="1682932463"/>
                    </a:ext>
                  </a:extLst>
                </a:gridCol>
              </a:tblGrid>
              <a:tr h="203200">
                <a:tc>
                  <a:txBody>
                    <a:bodyPr/>
                    <a:lstStyle/>
                    <a:p>
                      <a:pPr algn="ctr" fontAlgn="b"/>
                      <a:endParaRPr lang="en-FR" sz="1100" b="0" i="0" u="none" strike="noStrike">
                        <a:solidFill>
                          <a:srgbClr val="00AEC6"/>
                        </a:solidFill>
                        <a:effectLst/>
                        <a:latin typeface="+mn-lt"/>
                      </a:endParaRPr>
                    </a:p>
                  </a:txBody>
                  <a:tcPr marL="9525" marR="9525" marT="9525" marB="0" anchor="b">
                    <a:lnL>
                      <a:noFill/>
                    </a:lnL>
                    <a:lnR w="6350" cap="flat" cmpd="sng" algn="ctr">
                      <a:solidFill>
                        <a:schemeClr val="bg1">
                          <a:lumMod val="95000"/>
                        </a:schemeClr>
                      </a:solidFill>
                      <a:prstDash val="solid"/>
                      <a:round/>
                      <a:headEnd type="none" w="med" len="med"/>
                      <a:tailEnd type="none" w="med" len="med"/>
                    </a:lnR>
                    <a:lnT>
                      <a:noFill/>
                    </a:lnT>
                    <a:lnB w="6350" cap="flat" cmpd="sng" algn="ctr">
                      <a:solidFill>
                        <a:schemeClr val="bg1">
                          <a:lumMod val="95000"/>
                        </a:schemeClr>
                      </a:solidFill>
                      <a:prstDash val="solid"/>
                      <a:round/>
                      <a:headEnd type="none" w="med" len="med"/>
                      <a:tailEnd type="none" w="med" len="med"/>
                    </a:lnB>
                  </a:tcPr>
                </a:tc>
                <a:tc>
                  <a:txBody>
                    <a:bodyPr/>
                    <a:lstStyle/>
                    <a:p>
                      <a:pPr algn="ctr" fontAlgn="b"/>
                      <a:r>
                        <a:rPr lang="en-GB" sz="1100" b="0" i="0" u="none" strike="noStrike" dirty="0">
                          <a:solidFill>
                            <a:srgbClr val="00AEC6"/>
                          </a:solidFill>
                          <a:effectLst/>
                          <a:latin typeface="+mn-lt"/>
                        </a:rPr>
                        <a:t>Ex</a:t>
                      </a:r>
                    </a:p>
                  </a:txBody>
                  <a:tcPr marL="9525" marR="9525" marT="9525" marB="0" anchor="b">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a:noFill/>
                    </a:lnT>
                    <a:lnB w="6350" cap="flat" cmpd="sng" algn="ctr">
                      <a:solidFill>
                        <a:schemeClr val="bg1">
                          <a:lumMod val="95000"/>
                        </a:schemeClr>
                      </a:solidFill>
                      <a:prstDash val="solid"/>
                      <a:round/>
                      <a:headEnd type="none" w="med" len="med"/>
                      <a:tailEnd type="none" w="med" len="med"/>
                    </a:lnB>
                  </a:tcPr>
                </a:tc>
                <a:tc>
                  <a:txBody>
                    <a:bodyPr/>
                    <a:lstStyle/>
                    <a:p>
                      <a:pPr algn="ctr" fontAlgn="b"/>
                      <a:r>
                        <a:rPr lang="en-GB" sz="1100" b="0" i="0" u="none" strike="noStrike" dirty="0" err="1">
                          <a:solidFill>
                            <a:srgbClr val="00AEC6"/>
                          </a:solidFill>
                          <a:effectLst/>
                          <a:latin typeface="+mn-lt"/>
                        </a:rPr>
                        <a:t>ΔEx</a:t>
                      </a:r>
                      <a:endParaRPr lang="en-GB" sz="1100" b="0" i="0" u="none" strike="noStrike" dirty="0">
                        <a:solidFill>
                          <a:srgbClr val="00AEC6"/>
                        </a:solidFill>
                        <a:effectLst/>
                        <a:latin typeface="+mn-lt"/>
                      </a:endParaRPr>
                    </a:p>
                  </a:txBody>
                  <a:tcPr marL="9525" marR="9525" marT="9525" marB="0" anchor="b">
                    <a:lnL w="6350" cap="flat" cmpd="sng" algn="ctr">
                      <a:solidFill>
                        <a:schemeClr val="bg1">
                          <a:lumMod val="95000"/>
                        </a:schemeClr>
                      </a:solidFill>
                      <a:prstDash val="solid"/>
                      <a:round/>
                      <a:headEnd type="none" w="med" len="med"/>
                      <a:tailEnd type="none" w="med" len="med"/>
                    </a:lnL>
                    <a:lnR>
                      <a:noFill/>
                    </a:lnR>
                    <a:lnT>
                      <a:noFill/>
                    </a:lnT>
                    <a:lnB w="635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47020957"/>
                  </a:ext>
                </a:extLst>
              </a:tr>
              <a:tr h="203200">
                <a:tc>
                  <a:txBody>
                    <a:bodyPr/>
                    <a:lstStyle/>
                    <a:p>
                      <a:pPr algn="ctr" fontAlgn="b"/>
                      <a:r>
                        <a:rPr lang="en-FR" sz="1100" b="0" i="0" u="none" strike="noStrike">
                          <a:solidFill>
                            <a:srgbClr val="00AEC6"/>
                          </a:solidFill>
                          <a:effectLst/>
                          <a:latin typeface="+mn-lt"/>
                        </a:rPr>
                        <a:t>1</a:t>
                      </a:r>
                    </a:p>
                  </a:txBody>
                  <a:tcPr marL="9525" marR="9525" marT="9525" marB="0" anchor="b">
                    <a:lnL>
                      <a:noFill/>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tc>
                  <a:txBody>
                    <a:bodyPr/>
                    <a:lstStyle/>
                    <a:p>
                      <a:pPr algn="ctr" fontAlgn="b"/>
                      <a:r>
                        <a:rPr lang="en-FR" sz="1100" b="0" i="0" u="none" strike="noStrike" dirty="0">
                          <a:solidFill>
                            <a:schemeClr val="tx1">
                              <a:lumMod val="95000"/>
                              <a:lumOff val="5000"/>
                            </a:schemeClr>
                          </a:solidFill>
                          <a:effectLst/>
                          <a:latin typeface="+mn-lt"/>
                        </a:rPr>
                        <a:t>73,01</a:t>
                      </a:r>
                    </a:p>
                  </a:txBody>
                  <a:tcPr marL="9525" marR="9525" marT="9525" marB="0" anchor="b">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tc>
                  <a:txBody>
                    <a:bodyPr/>
                    <a:lstStyle/>
                    <a:p>
                      <a:pPr algn="ctr" fontAlgn="b"/>
                      <a:r>
                        <a:rPr lang="en-FR" sz="1100" b="0" i="0" u="none" strike="noStrike" dirty="0">
                          <a:solidFill>
                            <a:schemeClr val="tx1">
                              <a:lumMod val="95000"/>
                              <a:lumOff val="5000"/>
                            </a:schemeClr>
                          </a:solidFill>
                          <a:effectLst/>
                          <a:latin typeface="+mn-lt"/>
                        </a:rPr>
                        <a:t>1,03</a:t>
                      </a:r>
                    </a:p>
                  </a:txBody>
                  <a:tcPr marL="9525" marR="9525" marT="9525" marB="0" anchor="b">
                    <a:lnL w="6350" cap="flat" cmpd="sng" algn="ctr">
                      <a:solidFill>
                        <a:schemeClr val="bg1">
                          <a:lumMod val="95000"/>
                        </a:schemeClr>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4063538827"/>
                  </a:ext>
                </a:extLst>
              </a:tr>
              <a:tr h="203200">
                <a:tc>
                  <a:txBody>
                    <a:bodyPr/>
                    <a:lstStyle/>
                    <a:p>
                      <a:pPr algn="ctr" fontAlgn="b"/>
                      <a:r>
                        <a:rPr lang="en-FR" sz="1100" b="0" i="0" u="none" strike="noStrike" dirty="0">
                          <a:solidFill>
                            <a:srgbClr val="00AEC6"/>
                          </a:solidFill>
                          <a:effectLst/>
                          <a:latin typeface="+mn-lt"/>
                        </a:rPr>
                        <a:t>2</a:t>
                      </a:r>
                    </a:p>
                  </a:txBody>
                  <a:tcPr marL="9525" marR="9525" marT="9525" marB="0" anchor="b">
                    <a:lnL>
                      <a:noFill/>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a:noFill/>
                    </a:lnB>
                  </a:tcPr>
                </a:tc>
                <a:tc>
                  <a:txBody>
                    <a:bodyPr/>
                    <a:lstStyle/>
                    <a:p>
                      <a:pPr algn="ctr" fontAlgn="b"/>
                      <a:r>
                        <a:rPr lang="en-FR" sz="1100" b="0" i="0" u="none" strike="noStrike" dirty="0">
                          <a:solidFill>
                            <a:schemeClr val="tx1">
                              <a:lumMod val="95000"/>
                              <a:lumOff val="5000"/>
                            </a:schemeClr>
                          </a:solidFill>
                          <a:effectLst/>
                          <a:latin typeface="+mn-lt"/>
                        </a:rPr>
                        <a:t>74,41</a:t>
                      </a:r>
                    </a:p>
                  </a:txBody>
                  <a:tcPr marL="9525" marR="9525" marT="9525" marB="0" anchor="b">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a:noFill/>
                    </a:lnB>
                  </a:tcPr>
                </a:tc>
                <a:tc>
                  <a:txBody>
                    <a:bodyPr/>
                    <a:lstStyle/>
                    <a:p>
                      <a:pPr algn="ctr" fontAlgn="b"/>
                      <a:r>
                        <a:rPr lang="en-FR" sz="1100" b="0" i="0" u="none" strike="noStrike" dirty="0">
                          <a:solidFill>
                            <a:schemeClr val="tx1">
                              <a:lumMod val="95000"/>
                              <a:lumOff val="5000"/>
                            </a:schemeClr>
                          </a:solidFill>
                          <a:effectLst/>
                          <a:latin typeface="+mn-lt"/>
                        </a:rPr>
                        <a:t>0,39</a:t>
                      </a:r>
                    </a:p>
                  </a:txBody>
                  <a:tcPr marL="9525" marR="9525" marT="9525" marB="0" anchor="b">
                    <a:lnL w="6350" cap="flat" cmpd="sng" algn="ctr">
                      <a:solidFill>
                        <a:schemeClr val="bg1">
                          <a:lumMod val="95000"/>
                        </a:schemeClr>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a:noFill/>
                    </a:lnB>
                  </a:tcPr>
                </a:tc>
                <a:extLst>
                  <a:ext uri="{0D108BD9-81ED-4DB2-BD59-A6C34878D82A}">
                    <a16:rowId xmlns:a16="http://schemas.microsoft.com/office/drawing/2014/main" val="2021750102"/>
                  </a:ext>
                </a:extLst>
              </a:tr>
            </a:tbl>
          </a:graphicData>
        </a:graphic>
      </p:graphicFrame>
      <p:sp>
        <p:nvSpPr>
          <p:cNvPr id="9" name="TextBox 8">
            <a:extLst>
              <a:ext uri="{FF2B5EF4-FFF2-40B4-BE49-F238E27FC236}">
                <a16:creationId xmlns:a16="http://schemas.microsoft.com/office/drawing/2014/main" id="{5A74AC42-3F8B-A94F-895C-A2803E1E0308}"/>
              </a:ext>
            </a:extLst>
          </p:cNvPr>
          <p:cNvSpPr txBox="1"/>
          <p:nvPr/>
        </p:nvSpPr>
        <p:spPr bwMode="auto">
          <a:xfrm>
            <a:off x="280181" y="1441408"/>
            <a:ext cx="248968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050" i="1" dirty="0">
                <a:solidFill>
                  <a:srgbClr val="9FD9B4"/>
                </a:solidFill>
                <a:latin typeface="+mj-lt"/>
                <a:cs typeface="Arial" pitchFamily="34" charset="0"/>
              </a:rPr>
              <a:t>Remarque 1 </a:t>
            </a:r>
            <a:r>
              <a:rPr lang="fr-FR" sz="1050" dirty="0">
                <a:solidFill>
                  <a:srgbClr val="9FD9B4"/>
                </a:solidFill>
                <a:latin typeface="+mj-lt"/>
                <a:cs typeface="Arial" pitchFamily="34" charset="0"/>
              </a:rPr>
              <a:t>: </a:t>
            </a:r>
            <a:r>
              <a:rPr lang="fr-FR" sz="1050" dirty="0">
                <a:solidFill>
                  <a:schemeClr val="tx1">
                    <a:lumMod val="95000"/>
                    <a:lumOff val="5000"/>
                  </a:schemeClr>
                </a:solidFill>
                <a:latin typeface="+mj-lt"/>
                <a:cs typeface="Arial" pitchFamily="34" charset="0"/>
              </a:rPr>
              <a:t>Les coefficients 1 et 2 font le plus varier l’espérance de vie :</a:t>
            </a:r>
          </a:p>
        </p:txBody>
      </p:sp>
      <p:grpSp>
        <p:nvGrpSpPr>
          <p:cNvPr id="17" name="Group 16">
            <a:extLst>
              <a:ext uri="{FF2B5EF4-FFF2-40B4-BE49-F238E27FC236}">
                <a16:creationId xmlns:a16="http://schemas.microsoft.com/office/drawing/2014/main" id="{8B403B11-52DC-DC44-90BA-32381EEFB75A}"/>
              </a:ext>
            </a:extLst>
          </p:cNvPr>
          <p:cNvGrpSpPr/>
          <p:nvPr/>
        </p:nvGrpSpPr>
        <p:grpSpPr>
          <a:xfrm>
            <a:off x="3506918" y="1591049"/>
            <a:ext cx="2600821" cy="2813469"/>
            <a:chOff x="244281" y="3135916"/>
            <a:chExt cx="2065927" cy="2337946"/>
          </a:xfrm>
        </p:grpSpPr>
        <p:pic>
          <p:nvPicPr>
            <p:cNvPr id="10" name="Picture 9">
              <a:extLst>
                <a:ext uri="{FF2B5EF4-FFF2-40B4-BE49-F238E27FC236}">
                  <a16:creationId xmlns:a16="http://schemas.microsoft.com/office/drawing/2014/main" id="{07B739E2-F720-4148-A540-7DF7E076EA71}"/>
                </a:ext>
              </a:extLst>
            </p:cNvPr>
            <p:cNvPicPr>
              <a:picLocks noChangeAspect="1"/>
            </p:cNvPicPr>
            <p:nvPr/>
          </p:nvPicPr>
          <p:blipFill rotWithShape="1">
            <a:blip r:embed="rId3">
              <a:extLst>
                <a:ext uri="{28A0092B-C50C-407E-A947-70E740481C1C}">
                  <a14:useLocalDpi xmlns:a14="http://schemas.microsoft.com/office/drawing/2010/main" val="0"/>
                </a:ext>
              </a:extLst>
            </a:blip>
            <a:srcRect r="73651" b="84814"/>
            <a:stretch/>
          </p:blipFill>
          <p:spPr>
            <a:xfrm>
              <a:off x="244281" y="4435471"/>
              <a:ext cx="1801709" cy="1038391"/>
            </a:xfrm>
            <a:prstGeom prst="rect">
              <a:avLst/>
            </a:prstGeom>
          </p:spPr>
        </p:pic>
        <p:pic>
          <p:nvPicPr>
            <p:cNvPr id="11" name="Picture 10">
              <a:extLst>
                <a:ext uri="{FF2B5EF4-FFF2-40B4-BE49-F238E27FC236}">
                  <a16:creationId xmlns:a16="http://schemas.microsoft.com/office/drawing/2014/main" id="{B0C72F4A-7CFD-1F47-805D-982ACDEA0EB3}"/>
                </a:ext>
              </a:extLst>
            </p:cNvPr>
            <p:cNvPicPr>
              <a:picLocks noChangeAspect="1"/>
            </p:cNvPicPr>
            <p:nvPr/>
          </p:nvPicPr>
          <p:blipFill rotWithShape="1">
            <a:blip r:embed="rId4">
              <a:extLst>
                <a:ext uri="{28A0092B-C50C-407E-A947-70E740481C1C}">
                  <a14:useLocalDpi xmlns:a14="http://schemas.microsoft.com/office/drawing/2010/main" val="0"/>
                </a:ext>
              </a:extLst>
            </a:blip>
            <a:srcRect r="73427" b="84685"/>
            <a:stretch/>
          </p:blipFill>
          <p:spPr>
            <a:xfrm>
              <a:off x="244281" y="3280054"/>
              <a:ext cx="1801709" cy="1038391"/>
            </a:xfrm>
            <a:prstGeom prst="rect">
              <a:avLst/>
            </a:prstGeom>
          </p:spPr>
        </p:pic>
        <p:sp>
          <p:nvSpPr>
            <p:cNvPr id="13" name="TextBox 12">
              <a:extLst>
                <a:ext uri="{FF2B5EF4-FFF2-40B4-BE49-F238E27FC236}">
                  <a16:creationId xmlns:a16="http://schemas.microsoft.com/office/drawing/2014/main" id="{EB0FC770-03FA-3B48-A67A-9017A8483F53}"/>
                </a:ext>
              </a:extLst>
            </p:cNvPr>
            <p:cNvSpPr txBox="1"/>
            <p:nvPr/>
          </p:nvSpPr>
          <p:spPr bwMode="auto">
            <a:xfrm>
              <a:off x="244281" y="3135916"/>
              <a:ext cx="2065927" cy="102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ctr" eaLnBrk="1" hangingPunct="1"/>
              <a:r>
                <a:rPr lang="fr-FR" sz="800" dirty="0">
                  <a:solidFill>
                    <a:srgbClr val="9FD9B4"/>
                  </a:solidFill>
                  <a:latin typeface="+mj-lt"/>
                  <a:cs typeface="Arial" pitchFamily="34" charset="0"/>
                </a:rPr>
                <a:t>Zoom sur les coefficients 1 et 2  et les Splines associées</a:t>
              </a:r>
            </a:p>
          </p:txBody>
        </p:sp>
      </p:grpSp>
      <p:sp>
        <p:nvSpPr>
          <p:cNvPr id="14" name="TextBox 13">
            <a:extLst>
              <a:ext uri="{FF2B5EF4-FFF2-40B4-BE49-F238E27FC236}">
                <a16:creationId xmlns:a16="http://schemas.microsoft.com/office/drawing/2014/main" id="{091F7782-108F-AC44-AF91-253E06EC9A83}"/>
              </a:ext>
            </a:extLst>
          </p:cNvPr>
          <p:cNvSpPr txBox="1"/>
          <p:nvPr/>
        </p:nvSpPr>
        <p:spPr bwMode="auto">
          <a:xfrm>
            <a:off x="272263" y="2713655"/>
            <a:ext cx="2918347"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050" i="1" dirty="0">
                <a:solidFill>
                  <a:srgbClr val="9FD9B4"/>
                </a:solidFill>
                <a:latin typeface="+mn-lt"/>
                <a:cs typeface="Arial" pitchFamily="34" charset="0"/>
              </a:rPr>
              <a:t>Explication 1 </a:t>
            </a:r>
            <a:r>
              <a:rPr lang="fr-FR" sz="1050" dirty="0">
                <a:solidFill>
                  <a:srgbClr val="9FD9B4"/>
                </a:solidFill>
                <a:latin typeface="+mn-lt"/>
                <a:cs typeface="Arial" pitchFamily="34" charset="0"/>
              </a:rPr>
              <a:t>: </a:t>
            </a:r>
            <a:r>
              <a:rPr lang="fr-FR" sz="1050" dirty="0">
                <a:solidFill>
                  <a:schemeClr val="tx1">
                    <a:lumMod val="95000"/>
                    <a:lumOff val="5000"/>
                  </a:schemeClr>
                </a:solidFill>
                <a:latin typeface="+mn-lt"/>
                <a:cs typeface="Arial" pitchFamily="34" charset="0"/>
              </a:rPr>
              <a:t>Le coefficient 1 agit à tous les âges, la </a:t>
            </a:r>
            <a:r>
              <a:rPr lang="fr-FR" sz="1050" dirty="0" err="1">
                <a:solidFill>
                  <a:schemeClr val="tx1">
                    <a:lumMod val="95000"/>
                    <a:lumOff val="5000"/>
                  </a:schemeClr>
                </a:solidFill>
                <a:latin typeface="+mn-lt"/>
                <a:cs typeface="Arial" pitchFamily="34" charset="0"/>
              </a:rPr>
              <a:t>Spline</a:t>
            </a:r>
            <a:r>
              <a:rPr lang="fr-FR" sz="1050" dirty="0">
                <a:solidFill>
                  <a:schemeClr val="tx1">
                    <a:lumMod val="95000"/>
                    <a:lumOff val="5000"/>
                  </a:schemeClr>
                </a:solidFill>
                <a:latin typeface="+mn-lt"/>
                <a:cs typeface="Arial" pitchFamily="34" charset="0"/>
              </a:rPr>
              <a:t> 1 est constante et égale à 1 à tous les âges. En réduisant le coefficient 1 à 0, les taux ne sont plus compris en 0 et 1.</a:t>
            </a:r>
          </a:p>
          <a:p>
            <a:pPr algn="just" eaLnBrk="1" hangingPunct="1"/>
            <a:endParaRPr lang="fr-FR" sz="1050" dirty="0">
              <a:solidFill>
                <a:schemeClr val="tx1">
                  <a:lumMod val="95000"/>
                  <a:lumOff val="5000"/>
                </a:schemeClr>
              </a:solidFill>
              <a:latin typeface="+mn-lt"/>
              <a:cs typeface="Arial" pitchFamily="34" charset="0"/>
            </a:endParaRPr>
          </a:p>
          <a:p>
            <a:pPr algn="just" eaLnBrk="1" hangingPunct="1"/>
            <a:r>
              <a:rPr lang="fr-FR" sz="1050" i="1" dirty="0">
                <a:solidFill>
                  <a:srgbClr val="9FD9B4"/>
                </a:solidFill>
                <a:latin typeface="+mn-lt"/>
                <a:cs typeface="Arial" pitchFamily="34" charset="0"/>
              </a:rPr>
              <a:t>Explication 2 </a:t>
            </a:r>
            <a:r>
              <a:rPr lang="fr-FR" sz="1050" dirty="0">
                <a:solidFill>
                  <a:srgbClr val="9FD9B4"/>
                </a:solidFill>
                <a:latin typeface="+mn-lt"/>
                <a:cs typeface="Arial" pitchFamily="34" charset="0"/>
              </a:rPr>
              <a:t>: </a:t>
            </a:r>
            <a:r>
              <a:rPr lang="fr-FR" sz="1050" dirty="0">
                <a:solidFill>
                  <a:schemeClr val="tx1">
                    <a:lumMod val="95000"/>
                    <a:lumOff val="5000"/>
                  </a:schemeClr>
                </a:solidFill>
                <a:latin typeface="+mn-lt"/>
                <a:cs typeface="Arial" pitchFamily="34" charset="0"/>
              </a:rPr>
              <a:t>Le coefficient 2 agit seulement sur les âges jeunes, en le rendant nul on supprime la mortalité infantile. Le coefficient 2 va servir à piloter l’espérance de vie par la mortalité infantile.  </a:t>
            </a:r>
          </a:p>
          <a:p>
            <a:pPr algn="just" eaLnBrk="1" hangingPunct="1"/>
            <a:endParaRPr lang="fr-FR" sz="1050" dirty="0">
              <a:solidFill>
                <a:schemeClr val="tx1">
                  <a:lumMod val="95000"/>
                  <a:lumOff val="5000"/>
                </a:schemeClr>
              </a:solidFill>
              <a:latin typeface="+mj-lt"/>
              <a:cs typeface="Arial" pitchFamily="34" charset="0"/>
            </a:endParaRPr>
          </a:p>
        </p:txBody>
      </p:sp>
      <p:pic>
        <p:nvPicPr>
          <p:cNvPr id="15" name="Picture 14">
            <a:extLst>
              <a:ext uri="{FF2B5EF4-FFF2-40B4-BE49-F238E27FC236}">
                <a16:creationId xmlns:a16="http://schemas.microsoft.com/office/drawing/2014/main" id="{5A8BC722-E4F3-F646-AF22-B50CF0615A51}"/>
              </a:ext>
            </a:extLst>
          </p:cNvPr>
          <p:cNvPicPr>
            <a:picLocks noChangeAspect="1"/>
          </p:cNvPicPr>
          <p:nvPr/>
        </p:nvPicPr>
        <p:blipFill>
          <a:blip r:embed="rId5"/>
          <a:stretch>
            <a:fillRect/>
          </a:stretch>
        </p:blipFill>
        <p:spPr>
          <a:xfrm>
            <a:off x="6273209" y="1697933"/>
            <a:ext cx="2625766" cy="2904608"/>
          </a:xfrm>
          <a:prstGeom prst="rect">
            <a:avLst/>
          </a:prstGeom>
        </p:spPr>
      </p:pic>
      <p:sp>
        <p:nvSpPr>
          <p:cNvPr id="18" name="TextBox 17">
            <a:extLst>
              <a:ext uri="{FF2B5EF4-FFF2-40B4-BE49-F238E27FC236}">
                <a16:creationId xmlns:a16="http://schemas.microsoft.com/office/drawing/2014/main" id="{9C46EE7D-79F7-714D-8925-359FEBE4A58A}"/>
              </a:ext>
            </a:extLst>
          </p:cNvPr>
          <p:cNvSpPr txBox="1"/>
          <p:nvPr/>
        </p:nvSpPr>
        <p:spPr bwMode="auto">
          <a:xfrm>
            <a:off x="6273209" y="1591049"/>
            <a:ext cx="260082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ctr" eaLnBrk="1" hangingPunct="1"/>
            <a:r>
              <a:rPr lang="fr-FR" sz="800" dirty="0">
                <a:solidFill>
                  <a:srgbClr val="9FD9B4"/>
                </a:solidFill>
                <a:latin typeface="+mj-lt"/>
                <a:cs typeface="Arial" pitchFamily="34" charset="0"/>
              </a:rPr>
              <a:t>Impact du coefficient 2 sur la courbe de mortalité</a:t>
            </a:r>
          </a:p>
        </p:txBody>
      </p:sp>
    </p:spTree>
    <p:extLst>
      <p:ext uri="{BB962C8B-B14F-4D97-AF65-F5344CB8AC3E}">
        <p14:creationId xmlns:p14="http://schemas.microsoft.com/office/powerpoint/2010/main" val="254414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81727514-BEFF-9646-AE68-3E46FBC53CD4}"/>
              </a:ext>
            </a:extLst>
          </p:cNvPr>
          <p:cNvSpPr>
            <a:spLocks noGrp="1"/>
          </p:cNvSpPr>
          <p:nvPr>
            <p:ph sz="quarter" idx="11"/>
          </p:nvPr>
        </p:nvSpPr>
        <p:spPr/>
        <p:txBody>
          <a:bodyPr/>
          <a:lstStyle/>
          <a:p>
            <a:r>
              <a:rPr lang="fr-FR" dirty="0"/>
              <a:t>6</a:t>
            </a:r>
          </a:p>
        </p:txBody>
      </p:sp>
      <p:sp>
        <p:nvSpPr>
          <p:cNvPr id="9" name="Content Placeholder 8">
            <a:extLst>
              <a:ext uri="{FF2B5EF4-FFF2-40B4-BE49-F238E27FC236}">
                <a16:creationId xmlns:a16="http://schemas.microsoft.com/office/drawing/2014/main" id="{DAF2D4C2-60AD-B945-93EE-FC3D7E1EAB14}"/>
              </a:ext>
            </a:extLst>
          </p:cNvPr>
          <p:cNvSpPr>
            <a:spLocks noGrp="1"/>
          </p:cNvSpPr>
          <p:nvPr>
            <p:ph sz="quarter" idx="10"/>
          </p:nvPr>
        </p:nvSpPr>
        <p:spPr/>
        <p:txBody>
          <a:bodyPr/>
          <a:lstStyle/>
          <a:p>
            <a:r>
              <a:rPr lang="fr-FR" b="1" dirty="0">
                <a:solidFill>
                  <a:schemeClr val="bg1"/>
                </a:solidFill>
              </a:rPr>
              <a:t>Pilotage de l’espérance de vie</a:t>
            </a:r>
          </a:p>
        </p:txBody>
      </p:sp>
    </p:spTree>
    <p:extLst>
      <p:ext uri="{BB962C8B-B14F-4D97-AF65-F5344CB8AC3E}">
        <p14:creationId xmlns:p14="http://schemas.microsoft.com/office/powerpoint/2010/main" val="1376855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B72928-4998-C743-833F-413AE33C1E32}"/>
              </a:ext>
            </a:extLst>
          </p:cNvPr>
          <p:cNvSpPr>
            <a:spLocks noGrp="1"/>
          </p:cNvSpPr>
          <p:nvPr>
            <p:ph type="title"/>
          </p:nvPr>
        </p:nvSpPr>
        <p:spPr/>
        <p:txBody>
          <a:bodyPr/>
          <a:lstStyle/>
          <a:p>
            <a:r>
              <a:rPr lang="fr-FR" dirty="0"/>
              <a:t>Pilotage de l’espérance de vie</a:t>
            </a:r>
          </a:p>
        </p:txBody>
      </p:sp>
      <p:sp>
        <p:nvSpPr>
          <p:cNvPr id="7" name="Text Placeholder 6">
            <a:extLst>
              <a:ext uri="{FF2B5EF4-FFF2-40B4-BE49-F238E27FC236}">
                <a16:creationId xmlns:a16="http://schemas.microsoft.com/office/drawing/2014/main" id="{6D029706-685E-C84D-A4EF-3F593395A9E6}"/>
              </a:ext>
            </a:extLst>
          </p:cNvPr>
          <p:cNvSpPr>
            <a:spLocks noGrp="1"/>
          </p:cNvSpPr>
          <p:nvPr>
            <p:ph type="body" sz="quarter" idx="12"/>
          </p:nvPr>
        </p:nvSpPr>
        <p:spPr/>
        <p:txBody>
          <a:bodyPr/>
          <a:lstStyle/>
          <a:p>
            <a:r>
              <a:rPr lang="fr-FR" dirty="0"/>
              <a:t>Mortalité Infantile</a:t>
            </a:r>
          </a:p>
        </p:txBody>
      </p:sp>
      <mc:AlternateContent xmlns:mc="http://schemas.openxmlformats.org/markup-compatibility/2006" xmlns:a14="http://schemas.microsoft.com/office/drawing/2010/main">
        <mc:Choice Requires="a14">
          <p:sp>
            <p:nvSpPr>
              <p:cNvPr id="18" name="Text Placeholder 4">
                <a:extLst>
                  <a:ext uri="{FF2B5EF4-FFF2-40B4-BE49-F238E27FC236}">
                    <a16:creationId xmlns:a16="http://schemas.microsoft.com/office/drawing/2014/main" id="{5848AEAE-0C7D-B64F-BCB8-29C027F9372D}"/>
                  </a:ext>
                </a:extLst>
              </p:cNvPr>
              <p:cNvSpPr txBox="1">
                <a:spLocks/>
              </p:cNvSpPr>
              <p:nvPr/>
            </p:nvSpPr>
            <p:spPr>
              <a:xfrm flipH="1">
                <a:off x="6027172" y="1849812"/>
                <a:ext cx="1838634" cy="1985218"/>
              </a:xfrm>
              <a:prstGeom prst="rect">
                <a:avLst/>
              </a:prstGeom>
            </p:spPr>
            <p:txBody>
              <a:bodyPr anchor="ctr"/>
              <a:lstStyle>
                <a:lvl1pPr marL="304719" indent="-304719" algn="l" defTabSz="815680"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661462" indent="-254553" algn="l" defTabSz="815680" rtl="0" eaLnBrk="0" fontAlgn="base" hangingPunct="0">
                  <a:spcBef>
                    <a:spcPct val="20000"/>
                  </a:spcBef>
                  <a:spcAft>
                    <a:spcPct val="0"/>
                  </a:spcAft>
                  <a:buFont typeface="Arial" charset="0"/>
                  <a:buChar char="–"/>
                  <a:defRPr sz="2500" kern="1200">
                    <a:solidFill>
                      <a:schemeClr val="tx1"/>
                    </a:solidFill>
                    <a:latin typeface="+mn-lt"/>
                    <a:ea typeface="+mn-ea"/>
                    <a:cs typeface="+mn-cs"/>
                  </a:defRPr>
                </a:lvl2pPr>
                <a:lvl3pPr marL="1020063" indent="-202527" algn="l" defTabSz="815680"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426974" indent="-202527" algn="l" defTabSz="815680" rtl="0" eaLnBrk="0" fontAlgn="base" hangingPunct="0">
                  <a:spcBef>
                    <a:spcPct val="20000"/>
                  </a:spcBef>
                  <a:spcAft>
                    <a:spcPct val="0"/>
                  </a:spcAft>
                  <a:buFont typeface="Arial" charset="0"/>
                  <a:buChar char="–"/>
                  <a:defRPr sz="1800" kern="1200">
                    <a:solidFill>
                      <a:schemeClr val="tx1"/>
                    </a:solidFill>
                    <a:latin typeface="+mn-lt"/>
                    <a:ea typeface="+mn-ea"/>
                    <a:cs typeface="+mn-cs"/>
                  </a:defRPr>
                </a:lvl4pPr>
                <a:lvl5pPr marL="1835743" indent="-202527" algn="l" defTabSz="815680" rtl="0" eaLnBrk="0" fontAlgn="base" hangingPunct="0">
                  <a:spcBef>
                    <a:spcPct val="20000"/>
                  </a:spcBef>
                  <a:spcAft>
                    <a:spcPct val="0"/>
                  </a:spcAft>
                  <a:buFont typeface="Arial" charset="0"/>
                  <a:buChar char="»"/>
                  <a:defRPr sz="1800" kern="1200">
                    <a:solidFill>
                      <a:schemeClr val="tx1"/>
                    </a:solidFill>
                    <a:latin typeface="+mn-lt"/>
                    <a:ea typeface="+mn-ea"/>
                    <a:cs typeface="+mn-cs"/>
                  </a:defRPr>
                </a:lvl5pPr>
                <a:lvl6pPr marL="2244435"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2513"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0592"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8670"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just">
                  <a:buNone/>
                </a:pPr>
                <a:r>
                  <a:rPr lang="fr-FR" sz="1100" dirty="0">
                    <a:solidFill>
                      <a:schemeClr val="tx1">
                        <a:lumMod val="85000"/>
                        <a:lumOff val="15000"/>
                      </a:schemeClr>
                    </a:solidFill>
                  </a:rPr>
                  <a:t>Dans le modèle SSE : la mortalité infantile est gouvernée par le coefficient </a:t>
                </a:r>
                <a14:m>
                  <m:oMath xmlns:m="http://schemas.openxmlformats.org/officeDocument/2006/math">
                    <m:sSub>
                      <m:sSubPr>
                        <m:ctrlPr>
                          <a:rPr lang="fr-FR" sz="1100" i="1" smtClean="0">
                            <a:solidFill>
                              <a:schemeClr val="tx1">
                                <a:lumMod val="85000"/>
                                <a:lumOff val="15000"/>
                              </a:schemeClr>
                            </a:solidFill>
                            <a:latin typeface="Cambria Math" panose="02040503050406030204" pitchFamily="18" charset="0"/>
                            <a:ea typeface="Cambria Math" panose="02040503050406030204" pitchFamily="18" charset="0"/>
                          </a:rPr>
                        </m:ctrlPr>
                      </m:sSubPr>
                      <m:e>
                        <m:r>
                          <a:rPr lang="fr-FR" sz="1100" i="1" smtClean="0">
                            <a:solidFill>
                              <a:schemeClr val="tx1">
                                <a:lumMod val="85000"/>
                                <a:lumOff val="15000"/>
                              </a:schemeClr>
                            </a:solidFill>
                            <a:latin typeface="Cambria Math" panose="02040503050406030204" pitchFamily="18" charset="0"/>
                            <a:ea typeface="Cambria Math" panose="02040503050406030204" pitchFamily="18" charset="0"/>
                          </a:rPr>
                          <m:t>𝛼</m:t>
                        </m:r>
                      </m:e>
                      <m:sub>
                        <m:r>
                          <a:rPr lang="fr-FR" sz="1100" i="1" smtClean="0">
                            <a:solidFill>
                              <a:schemeClr val="tx1">
                                <a:lumMod val="85000"/>
                                <a:lumOff val="15000"/>
                              </a:schemeClr>
                            </a:solidFill>
                            <a:latin typeface="Cambria Math" panose="02040503050406030204" pitchFamily="18" charset="0"/>
                            <a:ea typeface="Cambria Math" panose="02040503050406030204" pitchFamily="18" charset="0"/>
                          </a:rPr>
                          <m:t>2</m:t>
                        </m:r>
                      </m:sub>
                    </m:sSub>
                  </m:oMath>
                </a14:m>
                <a:r>
                  <a:rPr lang="fr-FR" sz="1100" dirty="0">
                    <a:solidFill>
                      <a:schemeClr val="tx1">
                        <a:lumMod val="85000"/>
                        <a:lumOff val="15000"/>
                      </a:schemeClr>
                    </a:solidFill>
                  </a:rPr>
                  <a:t> de la composante 1 : les âges vont de 0 à ≈10.</a:t>
                </a:r>
              </a:p>
            </p:txBody>
          </p:sp>
        </mc:Choice>
        <mc:Fallback xmlns="">
          <p:sp>
            <p:nvSpPr>
              <p:cNvPr id="18" name="Text Placeholder 4">
                <a:extLst>
                  <a:ext uri="{FF2B5EF4-FFF2-40B4-BE49-F238E27FC236}">
                    <a16:creationId xmlns:a16="http://schemas.microsoft.com/office/drawing/2014/main" id="{5848AEAE-0C7D-B64F-BCB8-29C027F9372D}"/>
                  </a:ext>
                </a:extLst>
              </p:cNvPr>
              <p:cNvSpPr txBox="1">
                <a:spLocks noRot="1" noChangeAspect="1" noMove="1" noResize="1" noEditPoints="1" noAdjustHandles="1" noChangeArrowheads="1" noChangeShapeType="1" noTextEdit="1"/>
              </p:cNvSpPr>
              <p:nvPr/>
            </p:nvSpPr>
            <p:spPr>
              <a:xfrm flipH="1">
                <a:off x="6027172" y="1849812"/>
                <a:ext cx="1838634" cy="1985218"/>
              </a:xfrm>
              <a:prstGeom prst="rect">
                <a:avLst/>
              </a:prstGeom>
              <a:blipFill>
                <a:blip r:embed="rId2"/>
                <a:stretch>
                  <a:fillRect/>
                </a:stretch>
              </a:blipFill>
            </p:spPr>
            <p:txBody>
              <a:bodyPr/>
              <a:lstStyle/>
              <a:p>
                <a:r>
                  <a:rPr lang="fr-FR">
                    <a:noFill/>
                  </a:rPr>
                  <a:t> </a:t>
                </a:r>
              </a:p>
            </p:txBody>
          </p:sp>
        </mc:Fallback>
      </mc:AlternateContent>
      <p:pic>
        <p:nvPicPr>
          <p:cNvPr id="21" name="Picture 20">
            <a:extLst>
              <a:ext uri="{FF2B5EF4-FFF2-40B4-BE49-F238E27FC236}">
                <a16:creationId xmlns:a16="http://schemas.microsoft.com/office/drawing/2014/main" id="{6003451C-F8BF-E146-B4D3-4481861EC134}"/>
              </a:ext>
            </a:extLst>
          </p:cNvPr>
          <p:cNvPicPr>
            <a:picLocks noChangeAspect="1"/>
          </p:cNvPicPr>
          <p:nvPr/>
        </p:nvPicPr>
        <p:blipFill>
          <a:blip r:embed="rId3"/>
          <a:stretch>
            <a:fillRect/>
          </a:stretch>
        </p:blipFill>
        <p:spPr>
          <a:xfrm>
            <a:off x="459493" y="1017974"/>
            <a:ext cx="5489024" cy="3648894"/>
          </a:xfrm>
          <a:prstGeom prst="rect">
            <a:avLst/>
          </a:prstGeom>
        </p:spPr>
      </p:pic>
      <p:sp>
        <p:nvSpPr>
          <p:cNvPr id="22" name="Rectangle 21">
            <a:extLst>
              <a:ext uri="{FF2B5EF4-FFF2-40B4-BE49-F238E27FC236}">
                <a16:creationId xmlns:a16="http://schemas.microsoft.com/office/drawing/2014/main" id="{63A2EA17-6C2F-A941-AD00-0308B43BAFD1}"/>
              </a:ext>
            </a:extLst>
          </p:cNvPr>
          <p:cNvSpPr/>
          <p:nvPr/>
        </p:nvSpPr>
        <p:spPr>
          <a:xfrm>
            <a:off x="776748" y="1199535"/>
            <a:ext cx="707923" cy="3146323"/>
          </a:xfrm>
          <a:prstGeom prst="rect">
            <a:avLst/>
          </a:prstGeom>
          <a:noFill/>
          <a:ln w="38100">
            <a:solidFill>
              <a:srgbClr val="00AE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7D9EE1-FA28-BD45-A9C7-86D70239704D}"/>
                  </a:ext>
                </a:extLst>
              </p:cNvPr>
              <p:cNvSpPr txBox="1"/>
              <p:nvPr/>
            </p:nvSpPr>
            <p:spPr bwMode="auto">
              <a:xfrm>
                <a:off x="459493" y="970442"/>
                <a:ext cx="2349426" cy="1692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0" tIns="0" rIns="0" bIns="0" rtlCol="0" anchor="b">
                <a:spAutoFit/>
              </a:bodyPr>
              <a:lstStyle/>
              <a:p>
                <a:pPr eaLnBrk="1" hangingPunct="1"/>
                <a:r>
                  <a:rPr lang="fr-FR" sz="1100" dirty="0">
                    <a:solidFill>
                      <a:srgbClr val="668980"/>
                    </a:solidFill>
                  </a:rPr>
                  <a:t>Spline 2 correspondant au paramètre </a:t>
                </a:r>
                <a14:m>
                  <m:oMath xmlns:m="http://schemas.openxmlformats.org/officeDocument/2006/math">
                    <m:sSub>
                      <m:sSubPr>
                        <m:ctrlPr>
                          <a:rPr lang="fr-FR" sz="1100" i="1">
                            <a:solidFill>
                              <a:srgbClr val="668980"/>
                            </a:solidFill>
                            <a:latin typeface="Cambria Math" panose="02040503050406030204" pitchFamily="18" charset="0"/>
                            <a:ea typeface="Cambria Math" panose="02040503050406030204" pitchFamily="18" charset="0"/>
                          </a:rPr>
                        </m:ctrlPr>
                      </m:sSubPr>
                      <m:e>
                        <m:r>
                          <a:rPr lang="fr-FR" sz="1100" i="1">
                            <a:solidFill>
                              <a:srgbClr val="668980"/>
                            </a:solidFill>
                            <a:latin typeface="Cambria Math" panose="02040503050406030204" pitchFamily="18" charset="0"/>
                            <a:ea typeface="Cambria Math" panose="02040503050406030204" pitchFamily="18" charset="0"/>
                          </a:rPr>
                          <m:t>𝛼</m:t>
                        </m:r>
                      </m:e>
                      <m:sub>
                        <m:r>
                          <a:rPr lang="fr-FR" sz="1100" i="1">
                            <a:solidFill>
                              <a:srgbClr val="668980"/>
                            </a:solidFill>
                            <a:latin typeface="Cambria Math" panose="02040503050406030204" pitchFamily="18" charset="0"/>
                            <a:ea typeface="Cambria Math" panose="02040503050406030204" pitchFamily="18" charset="0"/>
                          </a:rPr>
                          <m:t>2</m:t>
                        </m:r>
                      </m:sub>
                    </m:sSub>
                  </m:oMath>
                </a14:m>
                <a:r>
                  <a:rPr lang="fr-FR" sz="1100" dirty="0">
                    <a:solidFill>
                      <a:srgbClr val="668980"/>
                    </a:solidFill>
                  </a:rPr>
                  <a:t> </a:t>
                </a:r>
              </a:p>
            </p:txBody>
          </p:sp>
        </mc:Choice>
        <mc:Fallback xmlns="">
          <p:sp>
            <p:nvSpPr>
              <p:cNvPr id="2" name="TextBox 1">
                <a:extLst>
                  <a:ext uri="{FF2B5EF4-FFF2-40B4-BE49-F238E27FC236}">
                    <a16:creationId xmlns:a16="http://schemas.microsoft.com/office/drawing/2014/main" id="{EF7D9EE1-FA28-BD45-A9C7-86D70239704D}"/>
                  </a:ext>
                </a:extLst>
              </p:cNvPr>
              <p:cNvSpPr txBox="1">
                <a:spLocks noRot="1" noChangeAspect="1" noMove="1" noResize="1" noEditPoints="1" noAdjustHandles="1" noChangeArrowheads="1" noChangeShapeType="1" noTextEdit="1"/>
              </p:cNvSpPr>
              <p:nvPr/>
            </p:nvSpPr>
            <p:spPr bwMode="auto">
              <a:xfrm>
                <a:off x="459493" y="970442"/>
                <a:ext cx="2349426" cy="169277"/>
              </a:xfrm>
              <a:prstGeom prst="rect">
                <a:avLst/>
              </a:prstGeom>
              <a:blipFill>
                <a:blip r:embed="rId4"/>
                <a:stretch>
                  <a:fillRect l="-3784" t="-20000" b="-4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sp>
        <p:nvSpPr>
          <p:cNvPr id="8" name="Rectangle 7">
            <a:extLst>
              <a:ext uri="{FF2B5EF4-FFF2-40B4-BE49-F238E27FC236}">
                <a16:creationId xmlns:a16="http://schemas.microsoft.com/office/drawing/2014/main" id="{5A9283A4-1400-664D-AC29-782C00C5E5B8}"/>
              </a:ext>
            </a:extLst>
          </p:cNvPr>
          <p:cNvSpPr/>
          <p:nvPr/>
        </p:nvSpPr>
        <p:spPr>
          <a:xfrm>
            <a:off x="7525591" y="576011"/>
            <a:ext cx="1384409" cy="954107"/>
          </a:xfrm>
          <a:prstGeom prst="rect">
            <a:avLst/>
          </a:prstGeom>
          <a:ln w="19050">
            <a:solidFill>
              <a:srgbClr val="668980"/>
            </a:solidFill>
          </a:ln>
        </p:spPr>
        <p:txBody>
          <a:bodyPr wrap="square">
            <a:spAutoFit/>
          </a:bodyPr>
          <a:lstStyle/>
          <a:p>
            <a:pPr>
              <a:buClr>
                <a:srgbClr val="00ADC6"/>
              </a:buClr>
              <a:buSzPct val="144000"/>
            </a:pPr>
            <a:r>
              <a:rPr lang="fr-FR" sz="1400" dirty="0">
                <a:latin typeface="+mn-lt"/>
                <a:ea typeface="Cambria Math" panose="02040503050406030204" pitchFamily="18" charset="0"/>
              </a:rPr>
              <a:t>Test sur :</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Chili</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Année 2007</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Genre M</a:t>
            </a:r>
          </a:p>
        </p:txBody>
      </p:sp>
    </p:spTree>
    <p:extLst>
      <p:ext uri="{BB962C8B-B14F-4D97-AF65-F5344CB8AC3E}">
        <p14:creationId xmlns:p14="http://schemas.microsoft.com/office/powerpoint/2010/main" val="2614889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Table Placeholder 18">
            <a:extLst>
              <a:ext uri="{FF2B5EF4-FFF2-40B4-BE49-F238E27FC236}">
                <a16:creationId xmlns:a16="http://schemas.microsoft.com/office/drawing/2014/main" id="{276380B6-99D1-4748-AB74-C29E9E5BFCDD}"/>
              </a:ext>
            </a:extLst>
          </p:cNvPr>
          <p:cNvPicPr>
            <a:picLocks noGrp="1" noChangeAspect="1"/>
          </p:cNvPicPr>
          <p:nvPr>
            <p:ph type="tbl" sz="quarter" idx="13"/>
          </p:nvPr>
        </p:nvPicPr>
        <p:blipFill rotWithShape="1">
          <a:blip r:embed="rId2"/>
          <a:srcRect t="4445"/>
          <a:stretch/>
        </p:blipFill>
        <p:spPr>
          <a:xfrm>
            <a:off x="1679452" y="1596189"/>
            <a:ext cx="5929094" cy="3032756"/>
          </a:xfrm>
          <a:prstGeom prst="rect">
            <a:avLst/>
          </a:prstGeom>
        </p:spPr>
      </p:pic>
      <p:sp>
        <p:nvSpPr>
          <p:cNvPr id="2" name="Title 1">
            <a:extLst>
              <a:ext uri="{FF2B5EF4-FFF2-40B4-BE49-F238E27FC236}">
                <a16:creationId xmlns:a16="http://schemas.microsoft.com/office/drawing/2014/main" id="{96223090-14F4-C34C-9E57-A399FEA27E3D}"/>
              </a:ext>
            </a:extLst>
          </p:cNvPr>
          <p:cNvSpPr>
            <a:spLocks noGrp="1"/>
          </p:cNvSpPr>
          <p:nvPr>
            <p:ph type="title"/>
          </p:nvPr>
        </p:nvSpPr>
        <p:spPr/>
        <p:txBody>
          <a:bodyPr/>
          <a:lstStyle/>
          <a:p>
            <a:r>
              <a:rPr lang="fr-FR" dirty="0"/>
              <a:t>Pilotage de l’espérance de vie</a:t>
            </a:r>
          </a:p>
        </p:txBody>
      </p:sp>
      <p:sp>
        <p:nvSpPr>
          <p:cNvPr id="3" name="Text Placeholder 2">
            <a:extLst>
              <a:ext uri="{FF2B5EF4-FFF2-40B4-BE49-F238E27FC236}">
                <a16:creationId xmlns:a16="http://schemas.microsoft.com/office/drawing/2014/main" id="{F86EBE28-4BDB-3C40-AD77-83B78FC2E807}"/>
              </a:ext>
            </a:extLst>
          </p:cNvPr>
          <p:cNvSpPr>
            <a:spLocks noGrp="1"/>
          </p:cNvSpPr>
          <p:nvPr>
            <p:ph type="body" sz="quarter" idx="11"/>
          </p:nvPr>
        </p:nvSpPr>
        <p:spPr/>
        <p:txBody>
          <a:bodyPr/>
          <a:lstStyle/>
          <a:p>
            <a:r>
              <a:rPr lang="fr-FR" dirty="0"/>
              <a:t>Mortalité Infantile</a:t>
            </a:r>
          </a:p>
        </p:txBody>
      </p:sp>
      <p:sp>
        <p:nvSpPr>
          <p:cNvPr id="4" name="Text Placeholder 3">
            <a:extLst>
              <a:ext uri="{FF2B5EF4-FFF2-40B4-BE49-F238E27FC236}">
                <a16:creationId xmlns:a16="http://schemas.microsoft.com/office/drawing/2014/main" id="{FAA7D9D4-55CB-BA4A-8468-A975379E3DE4}"/>
              </a:ext>
            </a:extLst>
          </p:cNvPr>
          <p:cNvSpPr>
            <a:spLocks noGrp="1"/>
          </p:cNvSpPr>
          <p:nvPr>
            <p:ph type="body" sz="quarter" idx="12"/>
          </p:nvPr>
        </p:nvSpPr>
        <p:spPr>
          <a:xfrm>
            <a:off x="233999" y="1199647"/>
            <a:ext cx="8820000" cy="212632"/>
          </a:xfrm>
        </p:spPr>
        <p:txBody>
          <a:bodyPr/>
          <a:lstStyle/>
          <a:p>
            <a:r>
              <a:rPr lang="fr-FR" dirty="0"/>
              <a:t>Courbe de mortalité en fonction du paramètre alpha 2</a:t>
            </a:r>
          </a:p>
        </p:txBody>
      </p:sp>
      <p:sp>
        <p:nvSpPr>
          <p:cNvPr id="7" name="Date Placeholder 6">
            <a:extLst>
              <a:ext uri="{FF2B5EF4-FFF2-40B4-BE49-F238E27FC236}">
                <a16:creationId xmlns:a16="http://schemas.microsoft.com/office/drawing/2014/main" id="{B152D7AC-9B7E-194B-BA63-47D5DB308009}"/>
              </a:ext>
            </a:extLst>
          </p:cNvPr>
          <p:cNvSpPr>
            <a:spLocks noGrp="1"/>
          </p:cNvSpPr>
          <p:nvPr>
            <p:ph type="dt" sz="half" idx="10"/>
          </p:nvPr>
        </p:nvSpPr>
        <p:spPr/>
        <p:txBody>
          <a:bodyPr/>
          <a:lstStyle/>
          <a:p>
            <a:r>
              <a:rPr lang="en-US" dirty="0"/>
              <a:t>SSE Model  | April 2020</a:t>
            </a:r>
          </a:p>
        </p:txBody>
      </p:sp>
      <p:sp>
        <p:nvSpPr>
          <p:cNvPr id="8" name="Footer Placeholder 7">
            <a:extLst>
              <a:ext uri="{FF2B5EF4-FFF2-40B4-BE49-F238E27FC236}">
                <a16:creationId xmlns:a16="http://schemas.microsoft.com/office/drawing/2014/main" id="{7C67954C-73E1-4B41-B7AC-925197729783}"/>
              </a:ext>
            </a:extLst>
          </p:cNvPr>
          <p:cNvSpPr>
            <a:spLocks noGrp="1"/>
          </p:cNvSpPr>
          <p:nvPr>
            <p:ph type="ftr" sz="quarter" idx="15"/>
          </p:nvPr>
        </p:nvSpPr>
        <p:spPr/>
        <p:txBody>
          <a:bodyPr/>
          <a:lstStyle/>
          <a:p>
            <a:r>
              <a:rPr lang="en-US" noProof="0"/>
              <a:t>CONFIDENTIALITY LEVEL</a:t>
            </a:r>
            <a:endParaRPr lang="en-US" noProof="0" dirty="0"/>
          </a:p>
        </p:txBody>
      </p:sp>
    </p:spTree>
    <p:extLst>
      <p:ext uri="{BB962C8B-B14F-4D97-AF65-F5344CB8AC3E}">
        <p14:creationId xmlns:p14="http://schemas.microsoft.com/office/powerpoint/2010/main" val="2113519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23090-14F4-C34C-9E57-A399FEA27E3D}"/>
              </a:ext>
            </a:extLst>
          </p:cNvPr>
          <p:cNvSpPr>
            <a:spLocks noGrp="1"/>
          </p:cNvSpPr>
          <p:nvPr>
            <p:ph type="title"/>
          </p:nvPr>
        </p:nvSpPr>
        <p:spPr/>
        <p:txBody>
          <a:bodyPr/>
          <a:lstStyle/>
          <a:p>
            <a:r>
              <a:rPr lang="fr-FR" dirty="0"/>
              <a:t>Pilotage de l’espérance de vie</a:t>
            </a:r>
          </a:p>
        </p:txBody>
      </p:sp>
      <p:sp>
        <p:nvSpPr>
          <p:cNvPr id="3" name="Text Placeholder 2">
            <a:extLst>
              <a:ext uri="{FF2B5EF4-FFF2-40B4-BE49-F238E27FC236}">
                <a16:creationId xmlns:a16="http://schemas.microsoft.com/office/drawing/2014/main" id="{F86EBE28-4BDB-3C40-AD77-83B78FC2E807}"/>
              </a:ext>
            </a:extLst>
          </p:cNvPr>
          <p:cNvSpPr>
            <a:spLocks noGrp="1"/>
          </p:cNvSpPr>
          <p:nvPr>
            <p:ph type="body" sz="quarter" idx="11"/>
          </p:nvPr>
        </p:nvSpPr>
        <p:spPr/>
        <p:txBody>
          <a:bodyPr/>
          <a:lstStyle/>
          <a:p>
            <a:r>
              <a:rPr lang="fr-FR" dirty="0"/>
              <a:t>Mortalité Infantile</a:t>
            </a:r>
          </a:p>
        </p:txBody>
      </p:sp>
      <p:sp>
        <p:nvSpPr>
          <p:cNvPr id="4" name="Text Placeholder 3">
            <a:extLst>
              <a:ext uri="{FF2B5EF4-FFF2-40B4-BE49-F238E27FC236}">
                <a16:creationId xmlns:a16="http://schemas.microsoft.com/office/drawing/2014/main" id="{FAA7D9D4-55CB-BA4A-8468-A975379E3DE4}"/>
              </a:ext>
            </a:extLst>
          </p:cNvPr>
          <p:cNvSpPr>
            <a:spLocks noGrp="1"/>
          </p:cNvSpPr>
          <p:nvPr>
            <p:ph type="body" sz="quarter" idx="12"/>
          </p:nvPr>
        </p:nvSpPr>
        <p:spPr>
          <a:xfrm>
            <a:off x="233999" y="1199647"/>
            <a:ext cx="8820000" cy="212632"/>
          </a:xfrm>
        </p:spPr>
        <p:txBody>
          <a:bodyPr/>
          <a:lstStyle/>
          <a:p>
            <a:r>
              <a:rPr lang="fr-FR" dirty="0"/>
              <a:t>Espérance de vie en fonction du paramètre alpha 2</a:t>
            </a:r>
          </a:p>
        </p:txBody>
      </p:sp>
      <p:sp>
        <p:nvSpPr>
          <p:cNvPr id="7" name="Date Placeholder 6">
            <a:extLst>
              <a:ext uri="{FF2B5EF4-FFF2-40B4-BE49-F238E27FC236}">
                <a16:creationId xmlns:a16="http://schemas.microsoft.com/office/drawing/2014/main" id="{B152D7AC-9B7E-194B-BA63-47D5DB308009}"/>
              </a:ext>
            </a:extLst>
          </p:cNvPr>
          <p:cNvSpPr>
            <a:spLocks noGrp="1"/>
          </p:cNvSpPr>
          <p:nvPr>
            <p:ph type="dt" sz="half" idx="10"/>
          </p:nvPr>
        </p:nvSpPr>
        <p:spPr/>
        <p:txBody>
          <a:bodyPr/>
          <a:lstStyle/>
          <a:p>
            <a:r>
              <a:rPr lang="en-US" dirty="0"/>
              <a:t>SSE Model  | April 2020</a:t>
            </a:r>
          </a:p>
        </p:txBody>
      </p:sp>
      <p:sp>
        <p:nvSpPr>
          <p:cNvPr id="8" name="Footer Placeholder 7">
            <a:extLst>
              <a:ext uri="{FF2B5EF4-FFF2-40B4-BE49-F238E27FC236}">
                <a16:creationId xmlns:a16="http://schemas.microsoft.com/office/drawing/2014/main" id="{7C67954C-73E1-4B41-B7AC-925197729783}"/>
              </a:ext>
            </a:extLst>
          </p:cNvPr>
          <p:cNvSpPr>
            <a:spLocks noGrp="1"/>
          </p:cNvSpPr>
          <p:nvPr>
            <p:ph type="ftr" sz="quarter" idx="15"/>
          </p:nvPr>
        </p:nvSpPr>
        <p:spPr/>
        <p:txBody>
          <a:bodyPr/>
          <a:lstStyle/>
          <a:p>
            <a:r>
              <a:rPr lang="en-US" noProof="0"/>
              <a:t>CONFIDENTIALITY LEVEL</a:t>
            </a:r>
            <a:endParaRPr lang="en-US" noProof="0" dirty="0"/>
          </a:p>
        </p:txBody>
      </p:sp>
      <p:pic>
        <p:nvPicPr>
          <p:cNvPr id="13" name="Table Placeholder 12">
            <a:extLst>
              <a:ext uri="{FF2B5EF4-FFF2-40B4-BE49-F238E27FC236}">
                <a16:creationId xmlns:a16="http://schemas.microsoft.com/office/drawing/2014/main" id="{B2766469-936A-854A-B6D0-88BAA8145BC3}"/>
              </a:ext>
            </a:extLst>
          </p:cNvPr>
          <p:cNvPicPr>
            <a:picLocks noGrp="1" noChangeAspect="1"/>
          </p:cNvPicPr>
          <p:nvPr>
            <p:ph type="tbl" sz="quarter" idx="13"/>
          </p:nvPr>
        </p:nvPicPr>
        <p:blipFill>
          <a:blip r:embed="rId2"/>
          <a:stretch>
            <a:fillRect/>
          </a:stretch>
        </p:blipFill>
        <p:spPr>
          <a:xfrm>
            <a:off x="2257139" y="1554756"/>
            <a:ext cx="4629722" cy="2721490"/>
          </a:xfrm>
          <a:prstGeom prst="rect">
            <a:avLst/>
          </a:prstGeom>
        </p:spPr>
      </p:pic>
    </p:spTree>
    <p:extLst>
      <p:ext uri="{BB962C8B-B14F-4D97-AF65-F5344CB8AC3E}">
        <p14:creationId xmlns:p14="http://schemas.microsoft.com/office/powerpoint/2010/main" val="1939699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en-FR" dirty="0"/>
              <a:t>Model parameters</a:t>
            </a:r>
          </a:p>
        </p:txBody>
      </p:sp>
      <p:sp>
        <p:nvSpPr>
          <p:cNvPr id="7" name="Text Placeholder 6">
            <a:extLst>
              <a:ext uri="{FF2B5EF4-FFF2-40B4-BE49-F238E27FC236}">
                <a16:creationId xmlns:a16="http://schemas.microsoft.com/office/drawing/2014/main" id="{E624C666-72B4-694D-8CCD-AEF4B0AA1646}"/>
              </a:ext>
            </a:extLst>
          </p:cNvPr>
          <p:cNvSpPr>
            <a:spLocks noGrp="1"/>
          </p:cNvSpPr>
          <p:nvPr>
            <p:ph type="body" sz="quarter" idx="12"/>
          </p:nvPr>
        </p:nvSpPr>
        <p:spPr/>
        <p:txBody>
          <a:bodyPr/>
          <a:lstStyle/>
          <a:p>
            <a:r>
              <a:rPr lang="en-FR" dirty="0"/>
              <a:t>Sum of smooth exponentials</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6C880A3-B9BB-2F49-8D7C-FEA3D501C02B}"/>
                  </a:ext>
                </a:extLst>
              </p:cNvPr>
              <p:cNvSpPr/>
              <p:nvPr/>
            </p:nvSpPr>
            <p:spPr>
              <a:xfrm>
                <a:off x="452486" y="1071499"/>
                <a:ext cx="8213842" cy="3300840"/>
              </a:xfrm>
              <a:prstGeom prst="rect">
                <a:avLst/>
              </a:prstGeom>
            </p:spPr>
            <p:txBody>
              <a:bodyPr wrap="square">
                <a:spAutoFit/>
              </a:bodyPr>
              <a:lstStyle/>
              <a:p>
                <a:pPr marL="285750" indent="-285750">
                  <a:buClr>
                    <a:srgbClr val="00ADC6"/>
                  </a:buClr>
                  <a:buSzPct val="144000"/>
                  <a:buFont typeface="Arial" panose="020B0604020202020204" pitchFamily="34" charset="0"/>
                  <a:buChar char="•"/>
                </a:pPr>
                <a:r>
                  <a:rPr lang="en-FR" dirty="0"/>
                  <a:t>But du modèle : modéliser des courbes de séries de dénombrement (ici les décès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𝑖</m:t>
                        </m:r>
                      </m:sub>
                    </m:sSub>
                  </m:oMath>
                </a14:m>
                <a:r>
                  <a:rPr lang="en-FR" dirty="0"/>
                  <a:t>) avec i l’indice pour l’âge</a:t>
                </a:r>
              </a:p>
              <a:p>
                <a:pPr marL="285750" indent="-285750">
                  <a:buClr>
                    <a:srgbClr val="00ADC6"/>
                  </a:buClr>
                  <a:buSzPct val="144000"/>
                  <a:buFont typeface="Arial" panose="020B0604020202020204" pitchFamily="34" charset="0"/>
                  <a:buChar char="•"/>
                </a:pPr>
                <a:r>
                  <a:rPr lang="en-FR" dirty="0"/>
                  <a:t>Les décès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𝑦</m:t>
                        </m:r>
                      </m:e>
                      <m:sub>
                        <m:r>
                          <a:rPr lang="fr-FR" i="1">
                            <a:latin typeface="Cambria Math" panose="02040503050406030204" pitchFamily="18" charset="0"/>
                          </a:rPr>
                          <m:t>𝑖</m:t>
                        </m:r>
                      </m:sub>
                    </m:sSub>
                  </m:oMath>
                </a14:m>
                <a:r>
                  <a:rPr lang="en-FR" dirty="0"/>
                  <a:t> on une moyenne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i="1">
                            <a:latin typeface="Cambria Math" panose="02040503050406030204" pitchFamily="18" charset="0"/>
                          </a:rPr>
                          <m:t>𝑖</m:t>
                        </m:r>
                      </m:sub>
                    </m:sSub>
                  </m:oMath>
                </a14:m>
                <a:endParaRPr lang="en-FR" dirty="0"/>
              </a:p>
              <a:p>
                <a:pPr marL="285750" indent="-285750">
                  <a:buClr>
                    <a:srgbClr val="00ADC6"/>
                  </a:buClr>
                  <a:buSzPct val="144000"/>
                  <a:buFont typeface="Arial" panose="020B0604020202020204" pitchFamily="34" charset="0"/>
                  <a:buChar char="•"/>
                </a:pPr>
                <a:r>
                  <a:rPr lang="en-FR" dirty="0"/>
                  <a:t>On décompose la moyenne en 3 composantes  </a:t>
                </a:r>
                <a:br>
                  <a:rPr lang="en-FR" dirty="0"/>
                </a:b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𝛾</m:t>
                        </m:r>
                      </m:e>
                      <m:sub>
                        <m:r>
                          <a:rPr lang="fr-FR" i="1">
                            <a:latin typeface="Cambria Math" panose="02040503050406030204" pitchFamily="18" charset="0"/>
                          </a:rPr>
                          <m:t>𝑘</m:t>
                        </m:r>
                      </m:sub>
                    </m:sSub>
                    <m:r>
                      <a:rPr lang="fr-FR" i="1">
                        <a:latin typeface="Cambria Math" panose="02040503050406030204" pitchFamily="18" charset="0"/>
                      </a:rPr>
                      <m:t>, </m:t>
                    </m:r>
                    <m:r>
                      <a:rPr lang="fr-FR" i="1">
                        <a:latin typeface="Cambria Math" panose="02040503050406030204" pitchFamily="18" charset="0"/>
                      </a:rPr>
                      <m:t>𝑘</m:t>
                    </m:r>
                    <m:r>
                      <a:rPr lang="fr-FR" i="1">
                        <a:latin typeface="Cambria Math" panose="02040503050406030204" pitchFamily="18" charset="0"/>
                      </a:rPr>
                      <m:t>=</m:t>
                    </m:r>
                    <m:d>
                      <m:dPr>
                        <m:begChr m:val="{"/>
                        <m:endChr m:val="}"/>
                        <m:ctrlPr>
                          <a:rPr lang="fr-FR" i="1">
                            <a:latin typeface="Cambria Math" panose="02040503050406030204" pitchFamily="18" charset="0"/>
                          </a:rPr>
                        </m:ctrlPr>
                      </m:dPr>
                      <m:e>
                        <m:r>
                          <a:rPr lang="fr-FR" i="1">
                            <a:latin typeface="Cambria Math" panose="02040503050406030204" pitchFamily="18" charset="0"/>
                          </a:rPr>
                          <m:t>1,2,3</m:t>
                        </m:r>
                      </m:e>
                    </m:d>
                  </m:oMath>
                </a14:m>
                <a:endParaRPr lang="fr-FR" i="1" dirty="0">
                  <a:latin typeface="Cambria Math" panose="02040503050406030204" pitchFamily="18" charset="0"/>
                </a:endParaRPr>
              </a:p>
              <a:p>
                <a:pPr marL="285750" indent="-285750">
                  <a:buClr>
                    <a:srgbClr val="00ADC6"/>
                  </a:buClr>
                  <a:buSzPct val="144000"/>
                  <a:buFont typeface="Arial" panose="020B0604020202020204" pitchFamily="34" charset="0"/>
                  <a:buChar char="•"/>
                </a:pPr>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a:rPr lang="fr-FR" i="1">
                            <a:latin typeface="Cambria Math" panose="02040503050406030204" pitchFamily="18" charset="0"/>
                            <a:ea typeface="Cambria Math" panose="02040503050406030204" pitchFamily="18" charset="0"/>
                          </a:rPr>
                          <m:t>𝑖</m:t>
                        </m:r>
                      </m:sub>
                    </m:sSub>
                  </m:oMath>
                </a14:m>
                <a:r>
                  <a:rPr lang="fr-FR" i="1" dirty="0">
                    <a:latin typeface="Cambria Math" panose="02040503050406030204" pitchFamily="18" charset="0"/>
                  </a:rPr>
                  <a:t> </a:t>
                </a:r>
                <a:r>
                  <a:rPr lang="fr-FR" dirty="0"/>
                  <a:t>est la somme des trois composantes pondérée par l’exposition </a:t>
                </a:r>
                <a:r>
                  <a:rPr lang="fr-FR" i="1" dirty="0">
                    <a:latin typeface="Cambria Math" panose="02040503050406030204" pitchFamily="18" charset="0"/>
                  </a:rPr>
                  <a:t> </a:t>
                </a:r>
                <a:br>
                  <a:rPr lang="fr-FR" i="1" dirty="0">
                    <a:latin typeface="Cambria Math" panose="02040503050406030204" pitchFamily="18" charset="0"/>
                  </a:rPr>
                </a:br>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𝜇</m:t>
                        </m:r>
                      </m:e>
                      <m:sub>
                        <m:r>
                          <m:rPr>
                            <m:sty m:val="p"/>
                          </m:rPr>
                          <a:rPr lang="fr-FR">
                            <a:latin typeface="Cambria Math" panose="02040503050406030204" pitchFamily="18" charset="0"/>
                            <a:ea typeface="Cambria Math" panose="02040503050406030204" pitchFamily="18" charset="0"/>
                          </a:rPr>
                          <m:t>i</m:t>
                        </m:r>
                      </m:sub>
                    </m:sSub>
                    <m:r>
                      <a:rPr lang="fr-FR">
                        <a:latin typeface="Cambria Math" panose="02040503050406030204" pitchFamily="18" charset="0"/>
                        <a:ea typeface="Cambria Math" panose="02040503050406030204" pitchFamily="18" charset="0"/>
                      </a:rPr>
                      <m:t>= </m:t>
                    </m:r>
                    <m:nary>
                      <m:naryPr>
                        <m:chr m:val="∑"/>
                        <m:ctrlPr>
                          <a:rPr lang="fr-FR" i="1">
                            <a:latin typeface="Cambria Math" panose="02040503050406030204" pitchFamily="18" charset="0"/>
                            <a:ea typeface="Cambria Math" panose="02040503050406030204" pitchFamily="18" charset="0"/>
                          </a:rPr>
                        </m:ctrlPr>
                      </m:naryPr>
                      <m:sub>
                        <m:r>
                          <m:rPr>
                            <m:brk m:alnAt="23"/>
                          </m:rPr>
                          <a:rPr lang="fr-FR" i="1">
                            <a:latin typeface="Cambria Math" panose="02040503050406030204" pitchFamily="18" charset="0"/>
                            <a:ea typeface="Cambria Math" panose="02040503050406030204" pitchFamily="18" charset="0"/>
                          </a:rPr>
                          <m:t>𝑘</m:t>
                        </m:r>
                        <m:r>
                          <a:rPr lang="fr-FR" i="1">
                            <a:latin typeface="Cambria Math" panose="02040503050406030204" pitchFamily="18" charset="0"/>
                            <a:ea typeface="Cambria Math" panose="02040503050406030204" pitchFamily="18" charset="0"/>
                          </a:rPr>
                          <m:t>=1</m:t>
                        </m:r>
                      </m:sub>
                      <m:sup>
                        <m:r>
                          <a:rPr lang="fr-FR" i="1">
                            <a:latin typeface="Cambria Math" panose="02040503050406030204" pitchFamily="18" charset="0"/>
                            <a:ea typeface="Cambria Math" panose="02040503050406030204" pitchFamily="18" charset="0"/>
                          </a:rPr>
                          <m:t>3</m:t>
                        </m:r>
                      </m:sup>
                      <m:e>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𝑒</m:t>
                            </m:r>
                          </m:e>
                          <m:sub>
                            <m:r>
                              <a:rPr lang="fr-FR" i="1">
                                <a:latin typeface="Cambria Math" panose="02040503050406030204" pitchFamily="18" charset="0"/>
                                <a:ea typeface="Cambria Math" panose="02040503050406030204" pitchFamily="18" charset="0"/>
                              </a:rPr>
                              <m:t>𝑖</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𝛾</m:t>
                            </m:r>
                          </m:e>
                          <m:sub>
                            <m:r>
                              <a:rPr lang="fr-FR" i="1">
                                <a:latin typeface="Cambria Math" panose="02040503050406030204" pitchFamily="18" charset="0"/>
                                <a:ea typeface="Cambria Math" panose="02040503050406030204" pitchFamily="18" charset="0"/>
                              </a:rPr>
                              <m:t>𝑖𝑘</m:t>
                            </m:r>
                          </m:sub>
                        </m:sSub>
                      </m:e>
                    </m:nary>
                  </m:oMath>
                </a14:m>
                <a:endParaRPr lang="fr-FR" i="1" dirty="0">
                  <a:latin typeface="Cambria Math" panose="02040503050406030204" pitchFamily="18" charset="0"/>
                </a:endParaRPr>
              </a:p>
              <a:p>
                <a:pPr marL="285750" indent="-285750">
                  <a:buClr>
                    <a:srgbClr val="00ADC6"/>
                  </a:buClr>
                  <a:buSzPct val="144000"/>
                  <a:buFont typeface="Arial" panose="020B0604020202020204" pitchFamily="34" charset="0"/>
                  <a:buChar char="•"/>
                </a:pPr>
                <a:r>
                  <a:rPr lang="fr-FR" dirty="0">
                    <a:ea typeface="Cambria Math" panose="02040503050406030204" pitchFamily="18" charset="0"/>
                  </a:rPr>
                  <a:t>Chaque composante représente un intervalle d’âges et est modélisée par des B-</a:t>
                </a:r>
                <a:r>
                  <a:rPr lang="fr-FR" dirty="0" err="1">
                    <a:ea typeface="Cambria Math" panose="02040503050406030204" pitchFamily="18" charset="0"/>
                  </a:rPr>
                  <a:t>splines</a:t>
                </a:r>
                <a:r>
                  <a:rPr lang="fr-FR" dirty="0">
                    <a:ea typeface="Cambria Math" panose="02040503050406030204" pitchFamily="18" charset="0"/>
                  </a:rPr>
                  <a:t> </a:t>
                </a:r>
                <a:br>
                  <a:rPr lang="fr-FR" dirty="0">
                    <a:ea typeface="Cambria Math" panose="02040503050406030204" pitchFamily="18" charset="0"/>
                  </a:rPr>
                </a:br>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𝛾</m:t>
                        </m:r>
                      </m:e>
                      <m:sub>
                        <m:r>
                          <a:rPr lang="fr-FR" i="1">
                            <a:latin typeface="Cambria Math" panose="02040503050406030204" pitchFamily="18" charset="0"/>
                            <a:ea typeface="Cambria Math" panose="02040503050406030204" pitchFamily="18" charset="0"/>
                          </a:rPr>
                          <m:t>𝑖𝑘</m:t>
                        </m:r>
                      </m:sub>
                    </m:sSub>
                    <m:r>
                      <a:rPr lang="fr-FR" b="0" i="1" smtClean="0">
                        <a:latin typeface="Cambria Math" panose="02040503050406030204" pitchFamily="18" charset="0"/>
                        <a:ea typeface="Cambria Math" panose="02040503050406030204" pitchFamily="18" charset="0"/>
                      </a:rPr>
                      <m:t>=</m:t>
                    </m:r>
                    <m:r>
                      <m:rPr>
                        <m:sty m:val="p"/>
                      </m:rPr>
                      <a:rPr lang="fr-FR" b="0" i="0" smtClean="0">
                        <a:latin typeface="Cambria Math" panose="02040503050406030204" pitchFamily="18" charset="0"/>
                        <a:ea typeface="Cambria Math" panose="02040503050406030204" pitchFamily="18" charset="0"/>
                      </a:rPr>
                      <m:t>exp</m:t>
                    </m:r>
                    <m:r>
                      <a:rPr lang="fr-FR" b="0" i="1" smtClean="0">
                        <a:latin typeface="Cambria Math" panose="02040503050406030204" pitchFamily="18" charset="0"/>
                        <a:ea typeface="Cambria Math" panose="02040503050406030204" pitchFamily="18" charset="0"/>
                      </a:rPr>
                      <m:t>⁡</m:t>
                    </m:r>
                    <m:d>
                      <m:dPr>
                        <m:ctrlPr>
                          <a:rPr lang="fr-FR" b="0" i="1" smtClean="0">
                            <a:latin typeface="Cambria Math" panose="02040503050406030204" pitchFamily="18" charset="0"/>
                            <a:ea typeface="Cambria Math" panose="02040503050406030204" pitchFamily="18" charset="0"/>
                          </a:rPr>
                        </m:ctrlPr>
                      </m:dPr>
                      <m:e>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𝑗</m:t>
                            </m:r>
                            <m:r>
                              <a:rPr lang="fr-FR" b="0" i="1" smtClean="0">
                                <a:latin typeface="Cambria Math" panose="02040503050406030204" pitchFamily="18" charset="0"/>
                                <a:ea typeface="Cambria Math" panose="02040503050406030204" pitchFamily="18" charset="0"/>
                              </a:rPr>
                              <m:t>=1</m:t>
                            </m:r>
                          </m:sub>
                          <m:sup>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𝐽</m:t>
                                </m:r>
                              </m:e>
                              <m:sub>
                                <m:r>
                                  <a:rPr lang="fr-FR" b="0" i="1" smtClean="0">
                                    <a:latin typeface="Cambria Math" panose="02040503050406030204" pitchFamily="18" charset="0"/>
                                    <a:ea typeface="Cambria Math" panose="02040503050406030204" pitchFamily="18" charset="0"/>
                                  </a:rPr>
                                  <m:t>𝑘</m:t>
                                </m:r>
                              </m:sub>
                            </m:sSub>
                          </m:sup>
                          <m:e>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𝐵</m:t>
                                </m:r>
                              </m:e>
                              <m:sub>
                                <m:r>
                                  <a:rPr lang="fr-FR" b="0" i="1" smtClean="0">
                                    <a:latin typeface="Cambria Math" panose="02040503050406030204" pitchFamily="18" charset="0"/>
                                    <a:ea typeface="Cambria Math" panose="02040503050406030204" pitchFamily="18" charset="0"/>
                                  </a:rPr>
                                  <m:t>𝑗𝑘</m:t>
                                </m:r>
                              </m:sub>
                            </m:sSub>
                            <m:d>
                              <m:dPr>
                                <m:ctrlPr>
                                  <a:rPr lang="fr-FR" b="0" i="1" smtClean="0">
                                    <a:latin typeface="Cambria Math" panose="02040503050406030204" pitchFamily="18" charset="0"/>
                                    <a:ea typeface="Cambria Math" panose="02040503050406030204" pitchFamily="18" charset="0"/>
                                  </a:rPr>
                                </m:ctrlPr>
                              </m:dPr>
                              <m:e>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𝑥</m:t>
                                    </m:r>
                                  </m:e>
                                  <m:sub>
                                    <m:r>
                                      <a:rPr lang="fr-FR" b="0" i="1" smtClean="0">
                                        <a:latin typeface="Cambria Math" panose="02040503050406030204" pitchFamily="18" charset="0"/>
                                        <a:ea typeface="Cambria Math" panose="02040503050406030204" pitchFamily="18" charset="0"/>
                                      </a:rPr>
                                      <m:t>𝑖</m:t>
                                    </m:r>
                                  </m:sub>
                                </m:sSub>
                              </m:e>
                            </m:d>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𝛼</m:t>
                                </m:r>
                              </m:e>
                              <m:sub>
                                <m:r>
                                  <a:rPr lang="fr-FR" b="0" i="1" smtClean="0">
                                    <a:latin typeface="Cambria Math" panose="02040503050406030204" pitchFamily="18" charset="0"/>
                                    <a:ea typeface="Cambria Math" panose="02040503050406030204" pitchFamily="18" charset="0"/>
                                  </a:rPr>
                                  <m:t>𝑗𝑘</m:t>
                                </m:r>
                              </m:sub>
                            </m:sSub>
                          </m:e>
                        </m:nary>
                      </m:e>
                    </m:d>
                  </m:oMath>
                </a14:m>
                <a:br>
                  <a:rPr lang="fr-FR" dirty="0">
                    <a:ea typeface="Cambria Math" panose="02040503050406030204" pitchFamily="18" charset="0"/>
                  </a:rPr>
                </a:br>
                <a:endParaRPr lang="en-FR" dirty="0"/>
              </a:p>
            </p:txBody>
          </p:sp>
        </mc:Choice>
        <mc:Fallback xmlns="">
          <p:sp>
            <p:nvSpPr>
              <p:cNvPr id="10" name="Rectangle 9">
                <a:extLst>
                  <a:ext uri="{FF2B5EF4-FFF2-40B4-BE49-F238E27FC236}">
                    <a16:creationId xmlns:a16="http://schemas.microsoft.com/office/drawing/2014/main" id="{46C880A3-B9BB-2F49-8D7C-FEA3D501C02B}"/>
                  </a:ext>
                </a:extLst>
              </p:cNvPr>
              <p:cNvSpPr>
                <a:spLocks noRot="1" noChangeAspect="1" noMove="1" noResize="1" noEditPoints="1" noAdjustHandles="1" noChangeArrowheads="1" noChangeShapeType="1" noTextEdit="1"/>
              </p:cNvSpPr>
              <p:nvPr/>
            </p:nvSpPr>
            <p:spPr>
              <a:xfrm>
                <a:off x="452486" y="1071499"/>
                <a:ext cx="8213842" cy="3300840"/>
              </a:xfrm>
              <a:prstGeom prst="rect">
                <a:avLst/>
              </a:prstGeom>
              <a:blipFill>
                <a:blip r:embed="rId2"/>
                <a:stretch>
                  <a:fillRect l="-1084" t="-3462" b="-34231"/>
                </a:stretch>
              </a:blipFill>
            </p:spPr>
            <p:txBody>
              <a:bodyPr/>
              <a:lstStyle/>
              <a:p>
                <a:r>
                  <a:rPr lang="en-FR">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4EF1241-4890-D14D-9FB1-EC7A6BAFED6F}"/>
                  </a:ext>
                </a:extLst>
              </p:cNvPr>
              <p:cNvSpPr txBox="1"/>
              <p:nvPr/>
            </p:nvSpPr>
            <p:spPr bwMode="auto">
              <a:xfrm>
                <a:off x="3000966" y="4551964"/>
                <a:ext cx="1338508" cy="3385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rtlCol="0" anchor="b">
                <a:spAutoFit/>
              </a:bodyPr>
              <a:lstStyle/>
              <a:p>
                <a:pPr eaLnBrk="1" hangingPunct="1"/>
                <a:r>
                  <a:rPr lang="en-FR" sz="1100" dirty="0">
                    <a:solidFill>
                      <a:srgbClr val="404040"/>
                    </a:solidFill>
                    <a:latin typeface="+mj-lt"/>
                    <a:cs typeface="Arial" pitchFamily="34" charset="0"/>
                  </a:rPr>
                  <a:t>Element de la spline (fonction de l’âge </a:t>
                </a:r>
                <a14:m>
                  <m:oMath xmlns:m="http://schemas.openxmlformats.org/officeDocument/2006/math">
                    <m:sSub>
                      <m:sSubPr>
                        <m:ctrlPr>
                          <a:rPr lang="fr-FR" sz="1100" i="1">
                            <a:latin typeface="Cambria Math" panose="02040503050406030204" pitchFamily="18" charset="0"/>
                            <a:ea typeface="Cambria Math" panose="02040503050406030204" pitchFamily="18" charset="0"/>
                          </a:rPr>
                        </m:ctrlPr>
                      </m:sSubPr>
                      <m:e>
                        <m:r>
                          <a:rPr lang="fr-FR" sz="1100" i="1">
                            <a:latin typeface="Cambria Math" panose="02040503050406030204" pitchFamily="18" charset="0"/>
                            <a:ea typeface="Cambria Math" panose="02040503050406030204" pitchFamily="18" charset="0"/>
                          </a:rPr>
                          <m:t>𝑥</m:t>
                        </m:r>
                      </m:e>
                      <m:sub>
                        <m:r>
                          <a:rPr lang="fr-FR" sz="1100" i="1">
                            <a:latin typeface="Cambria Math" panose="02040503050406030204" pitchFamily="18" charset="0"/>
                            <a:ea typeface="Cambria Math" panose="02040503050406030204" pitchFamily="18" charset="0"/>
                          </a:rPr>
                          <m:t>𝑖</m:t>
                        </m:r>
                      </m:sub>
                    </m:sSub>
                  </m:oMath>
                </a14:m>
                <a:r>
                  <a:rPr lang="en-FR" sz="1100" dirty="0">
                    <a:solidFill>
                      <a:srgbClr val="404040"/>
                    </a:solidFill>
                    <a:latin typeface="+mj-lt"/>
                    <a:cs typeface="Arial" pitchFamily="34" charset="0"/>
                  </a:rPr>
                  <a:t>) </a:t>
                </a:r>
              </a:p>
            </p:txBody>
          </p:sp>
        </mc:Choice>
        <mc:Fallback xmlns="">
          <p:sp>
            <p:nvSpPr>
              <p:cNvPr id="12" name="TextBox 11">
                <a:extLst>
                  <a:ext uri="{FF2B5EF4-FFF2-40B4-BE49-F238E27FC236}">
                    <a16:creationId xmlns:a16="http://schemas.microsoft.com/office/drawing/2014/main" id="{94EF1241-4890-D14D-9FB1-EC7A6BAFED6F}"/>
                  </a:ext>
                </a:extLst>
              </p:cNvPr>
              <p:cNvSpPr txBox="1">
                <a:spLocks noRot="1" noChangeAspect="1" noMove="1" noResize="1" noEditPoints="1" noAdjustHandles="1" noChangeArrowheads="1" noChangeShapeType="1" noTextEdit="1"/>
              </p:cNvSpPr>
              <p:nvPr/>
            </p:nvSpPr>
            <p:spPr bwMode="auto">
              <a:xfrm>
                <a:off x="3000966" y="4551964"/>
                <a:ext cx="1338508" cy="338554"/>
              </a:xfrm>
              <a:prstGeom prst="rect">
                <a:avLst/>
              </a:prstGeom>
              <a:blipFill>
                <a:blip r:embed="rId3"/>
                <a:stretch>
                  <a:fillRect l="-5607" t="-7143" b="-2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FR">
                    <a:noFill/>
                  </a:rPr>
                  <a:t> </a:t>
                </a:r>
              </a:p>
            </p:txBody>
          </p:sp>
        </mc:Fallback>
      </mc:AlternateContent>
      <p:sp>
        <p:nvSpPr>
          <p:cNvPr id="13" name="TextBox 12">
            <a:extLst>
              <a:ext uri="{FF2B5EF4-FFF2-40B4-BE49-F238E27FC236}">
                <a16:creationId xmlns:a16="http://schemas.microsoft.com/office/drawing/2014/main" id="{AD2C8A01-8541-2949-AB37-6246C60CB284}"/>
              </a:ext>
            </a:extLst>
          </p:cNvPr>
          <p:cNvSpPr txBox="1"/>
          <p:nvPr/>
        </p:nvSpPr>
        <p:spPr bwMode="auto">
          <a:xfrm>
            <a:off x="5006066" y="4624297"/>
            <a:ext cx="133850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en-FR" sz="1100" dirty="0">
                <a:solidFill>
                  <a:srgbClr val="404040"/>
                </a:solidFill>
                <a:latin typeface="+mj-lt"/>
                <a:cs typeface="Arial" pitchFamily="34" charset="0"/>
              </a:rPr>
              <a:t>Coefficient de la spline</a:t>
            </a:r>
          </a:p>
        </p:txBody>
      </p:sp>
      <p:cxnSp>
        <p:nvCxnSpPr>
          <p:cNvPr id="15" name="Straight Arrow Connector 14">
            <a:extLst>
              <a:ext uri="{FF2B5EF4-FFF2-40B4-BE49-F238E27FC236}">
                <a16:creationId xmlns:a16="http://schemas.microsoft.com/office/drawing/2014/main" id="{43A875FF-EA45-D747-8B96-8F712D043E43}"/>
              </a:ext>
            </a:extLst>
          </p:cNvPr>
          <p:cNvCxnSpPr>
            <a:cxnSpLocks/>
          </p:cNvCxnSpPr>
          <p:nvPr/>
        </p:nvCxnSpPr>
        <p:spPr>
          <a:xfrm flipH="1">
            <a:off x="4210335" y="4124839"/>
            <a:ext cx="573205" cy="42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DEC1335-0E28-A542-B564-3D5A6C6E56F2}"/>
              </a:ext>
            </a:extLst>
          </p:cNvPr>
          <p:cNvCxnSpPr/>
          <p:nvPr/>
        </p:nvCxnSpPr>
        <p:spPr>
          <a:xfrm>
            <a:off x="5233916" y="4072001"/>
            <a:ext cx="238836" cy="439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5841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en-FR" dirty="0"/>
              <a:t>Model parameters</a:t>
            </a:r>
          </a:p>
        </p:txBody>
      </p:sp>
      <p:sp>
        <p:nvSpPr>
          <p:cNvPr id="7" name="Text Placeholder 6">
            <a:extLst>
              <a:ext uri="{FF2B5EF4-FFF2-40B4-BE49-F238E27FC236}">
                <a16:creationId xmlns:a16="http://schemas.microsoft.com/office/drawing/2014/main" id="{E624C666-72B4-694D-8CCD-AEF4B0AA1646}"/>
              </a:ext>
            </a:extLst>
          </p:cNvPr>
          <p:cNvSpPr>
            <a:spLocks noGrp="1"/>
          </p:cNvSpPr>
          <p:nvPr>
            <p:ph type="body" sz="quarter" idx="12"/>
          </p:nvPr>
        </p:nvSpPr>
        <p:spPr/>
        <p:txBody>
          <a:bodyPr/>
          <a:lstStyle/>
          <a:p>
            <a:r>
              <a:rPr lang="en-FR" dirty="0"/>
              <a:t>Sum of smooth exponentials</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6C880A3-B9BB-2F49-8D7C-FEA3D501C02B}"/>
                  </a:ext>
                </a:extLst>
              </p:cNvPr>
              <p:cNvSpPr/>
              <p:nvPr/>
            </p:nvSpPr>
            <p:spPr>
              <a:xfrm>
                <a:off x="452486" y="1071499"/>
                <a:ext cx="8213842" cy="1623714"/>
              </a:xfrm>
              <a:prstGeom prst="rect">
                <a:avLst/>
              </a:prstGeom>
            </p:spPr>
            <p:txBody>
              <a:bodyPr wrap="square">
                <a:spAutoFit/>
              </a:bodyPr>
              <a:lstStyle/>
              <a:p>
                <a:pPr>
                  <a:buClr>
                    <a:srgbClr val="00ADC6"/>
                  </a:buClr>
                  <a:buSzPct val="144000"/>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𝛾</m:t>
                          </m:r>
                        </m:e>
                        <m:sub>
                          <m:r>
                            <a:rPr lang="fr-FR" i="1">
                              <a:latin typeface="Cambria Math" panose="02040503050406030204" pitchFamily="18" charset="0"/>
                              <a:ea typeface="Cambria Math" panose="02040503050406030204" pitchFamily="18" charset="0"/>
                            </a:rPr>
                            <m:t>𝑖𝑘</m:t>
                          </m:r>
                        </m:sub>
                      </m:sSub>
                      <m:r>
                        <a:rPr lang="fr-FR" i="1">
                          <a:latin typeface="Cambria Math" panose="02040503050406030204" pitchFamily="18" charset="0"/>
                          <a:ea typeface="Cambria Math" panose="02040503050406030204" pitchFamily="18" charset="0"/>
                        </a:rPr>
                        <m:t>=</m:t>
                      </m:r>
                      <m:r>
                        <m:rPr>
                          <m:sty m:val="p"/>
                        </m:rPr>
                        <a:rPr lang="fr-FR">
                          <a:latin typeface="Cambria Math" panose="02040503050406030204" pitchFamily="18" charset="0"/>
                          <a:ea typeface="Cambria Math" panose="02040503050406030204" pitchFamily="18" charset="0"/>
                        </a:rPr>
                        <m:t>exp</m:t>
                      </m:r>
                      <m:r>
                        <a:rPr lang="fr-FR" i="1">
                          <a:latin typeface="Cambria Math" panose="02040503050406030204" pitchFamily="18" charset="0"/>
                          <a:ea typeface="Cambria Math" panose="02040503050406030204" pitchFamily="18" charset="0"/>
                        </a:rPr>
                        <m:t>⁡</m:t>
                      </m:r>
                      <m:d>
                        <m:dPr>
                          <m:ctrlPr>
                            <a:rPr lang="fr-FR" i="1">
                              <a:latin typeface="Cambria Math" panose="02040503050406030204" pitchFamily="18" charset="0"/>
                              <a:ea typeface="Cambria Math" panose="02040503050406030204" pitchFamily="18" charset="0"/>
                            </a:rPr>
                          </m:ctrlPr>
                        </m:dPr>
                        <m:e>
                          <m:nary>
                            <m:naryPr>
                              <m:chr m:val="∑"/>
                              <m:ctrlPr>
                                <a:rPr lang="fr-FR" i="1">
                                  <a:latin typeface="Cambria Math" panose="02040503050406030204" pitchFamily="18" charset="0"/>
                                  <a:ea typeface="Cambria Math" panose="02040503050406030204" pitchFamily="18" charset="0"/>
                                </a:rPr>
                              </m:ctrlPr>
                            </m:naryPr>
                            <m:sub>
                              <m:r>
                                <m:rPr>
                                  <m:brk m:alnAt="23"/>
                                </m:rPr>
                                <a:rPr lang="fr-FR" i="1">
                                  <a:latin typeface="Cambria Math" panose="02040503050406030204" pitchFamily="18" charset="0"/>
                                  <a:ea typeface="Cambria Math" panose="02040503050406030204" pitchFamily="18" charset="0"/>
                                </a:rPr>
                                <m:t>𝑗</m:t>
                              </m:r>
                              <m:r>
                                <a:rPr lang="fr-FR" i="1">
                                  <a:latin typeface="Cambria Math" panose="02040503050406030204" pitchFamily="18" charset="0"/>
                                  <a:ea typeface="Cambria Math" panose="02040503050406030204" pitchFamily="18" charset="0"/>
                                </a:rPr>
                                <m:t>=1</m:t>
                              </m:r>
                            </m:sub>
                            <m:sup>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𝐽</m:t>
                                  </m:r>
                                </m:e>
                                <m:sub>
                                  <m:r>
                                    <a:rPr lang="fr-FR" i="1">
                                      <a:latin typeface="Cambria Math" panose="02040503050406030204" pitchFamily="18" charset="0"/>
                                      <a:ea typeface="Cambria Math" panose="02040503050406030204" pitchFamily="18" charset="0"/>
                                    </a:rPr>
                                    <m:t>𝑘</m:t>
                                  </m:r>
                                </m:sub>
                              </m:sSub>
                            </m:sup>
                            <m:e>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𝐵</m:t>
                                  </m:r>
                                </m:e>
                                <m:sub>
                                  <m:r>
                                    <a:rPr lang="fr-FR" i="1">
                                      <a:latin typeface="Cambria Math" panose="02040503050406030204" pitchFamily="18" charset="0"/>
                                      <a:ea typeface="Cambria Math" panose="02040503050406030204" pitchFamily="18" charset="0"/>
                                    </a:rPr>
                                    <m:t>𝑗𝑘</m:t>
                                  </m:r>
                                </m:sub>
                              </m:sSub>
                              <m:d>
                                <m:dPr>
                                  <m:ctrlPr>
                                    <a:rPr lang="fr-FR" i="1">
                                      <a:latin typeface="Cambria Math" panose="02040503050406030204" pitchFamily="18" charset="0"/>
                                      <a:ea typeface="Cambria Math" panose="02040503050406030204" pitchFamily="18" charset="0"/>
                                    </a:rPr>
                                  </m:ctrlPr>
                                </m:dPr>
                                <m:e>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𝑥</m:t>
                                      </m:r>
                                    </m:e>
                                    <m:sub>
                                      <m:r>
                                        <a:rPr lang="fr-FR" i="1">
                                          <a:latin typeface="Cambria Math" panose="02040503050406030204" pitchFamily="18" charset="0"/>
                                          <a:ea typeface="Cambria Math" panose="02040503050406030204" pitchFamily="18" charset="0"/>
                                        </a:rPr>
                                        <m:t>𝑖</m:t>
                                      </m:r>
                                    </m:sub>
                                  </m:sSub>
                                </m:e>
                              </m:d>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𝛼</m:t>
                                  </m:r>
                                </m:e>
                                <m:sub>
                                  <m:r>
                                    <a:rPr lang="fr-FR" i="1">
                                      <a:latin typeface="Cambria Math" panose="02040503050406030204" pitchFamily="18" charset="0"/>
                                      <a:ea typeface="Cambria Math" panose="02040503050406030204" pitchFamily="18" charset="0"/>
                                    </a:rPr>
                                    <m:t>𝑗𝑘</m:t>
                                  </m:r>
                                </m:sub>
                              </m:sSub>
                            </m:e>
                          </m:nary>
                        </m:e>
                      </m:d>
                    </m:oMath>
                  </m:oMathPara>
                </a14:m>
                <a:endParaRPr lang="fr-FR" dirty="0">
                  <a:ea typeface="Cambria Math" panose="02040503050406030204" pitchFamily="18" charset="0"/>
                </a:endParaRPr>
              </a:p>
              <a:p>
                <a:pPr marL="285750" indent="-285750">
                  <a:buClr>
                    <a:srgbClr val="00ADC6"/>
                  </a:buClr>
                  <a:buSzPct val="144000"/>
                  <a:buFont typeface="Arial" panose="020B0604020202020204" pitchFamily="34" charset="0"/>
                  <a:buChar char="•"/>
                </a:pPr>
                <a:r>
                  <a:rPr lang="fr-FR" dirty="0">
                    <a:latin typeface="+mn-lt"/>
                    <a:ea typeface="Cambria Math" panose="02040503050406030204" pitchFamily="18" charset="0"/>
                  </a:rPr>
                  <a:t>Choix des composantes :</a:t>
                </a:r>
                <a:br>
                  <a:rPr lang="fr-FR" dirty="0">
                    <a:latin typeface="+mn-lt"/>
                    <a:ea typeface="Cambria Math" panose="02040503050406030204" pitchFamily="18" charset="0"/>
                  </a:rPr>
                </a:br>
                <a:br>
                  <a:rPr lang="fr-FR" dirty="0">
                    <a:latin typeface="+mn-lt"/>
                    <a:ea typeface="Cambria Math" panose="02040503050406030204" pitchFamily="18" charset="0"/>
                  </a:rPr>
                </a:br>
                <a:endParaRPr lang="en-FR" dirty="0">
                  <a:latin typeface="+mn-lt"/>
                </a:endParaRPr>
              </a:p>
            </p:txBody>
          </p:sp>
        </mc:Choice>
        <mc:Fallback xmlns="">
          <p:sp>
            <p:nvSpPr>
              <p:cNvPr id="10" name="Rectangle 9">
                <a:extLst>
                  <a:ext uri="{FF2B5EF4-FFF2-40B4-BE49-F238E27FC236}">
                    <a16:creationId xmlns:a16="http://schemas.microsoft.com/office/drawing/2014/main" id="{46C880A3-B9BB-2F49-8D7C-FEA3D501C02B}"/>
                  </a:ext>
                </a:extLst>
              </p:cNvPr>
              <p:cNvSpPr>
                <a:spLocks noRot="1" noChangeAspect="1" noMove="1" noResize="1" noEditPoints="1" noAdjustHandles="1" noChangeArrowheads="1" noChangeShapeType="1" noTextEdit="1"/>
              </p:cNvSpPr>
              <p:nvPr/>
            </p:nvSpPr>
            <p:spPr>
              <a:xfrm>
                <a:off x="452486" y="1071499"/>
                <a:ext cx="8213842" cy="1623714"/>
              </a:xfrm>
              <a:prstGeom prst="rect">
                <a:avLst/>
              </a:prstGeom>
              <a:blipFill>
                <a:blip r:embed="rId3"/>
                <a:stretch>
                  <a:fillRect l="-1084" t="-44531" b="-25781"/>
                </a:stretch>
              </a:blipFill>
            </p:spPr>
            <p:txBody>
              <a:bodyPr/>
              <a:lstStyle/>
              <a:p>
                <a:r>
                  <a:rPr lang="en-FR">
                    <a:noFill/>
                  </a:rPr>
                  <a:t> </a:t>
                </a:r>
              </a:p>
            </p:txBody>
          </p:sp>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7EC99797-88C7-A140-A7EF-D496F1218061}"/>
                  </a:ext>
                </a:extLst>
              </p:cNvPr>
              <p:cNvGraphicFramePr>
                <a:graphicFrameLocks noGrp="1"/>
              </p:cNvGraphicFramePr>
              <p:nvPr>
                <p:extLst>
                  <p:ext uri="{D42A27DB-BD31-4B8C-83A1-F6EECF244321}">
                    <p14:modId xmlns:p14="http://schemas.microsoft.com/office/powerpoint/2010/main" val="2380917140"/>
                  </p:ext>
                </p:extLst>
              </p:nvPr>
            </p:nvGraphicFramePr>
            <p:xfrm>
              <a:off x="1373085" y="2239890"/>
              <a:ext cx="6541828" cy="2392410"/>
            </p:xfrm>
            <a:graphic>
              <a:graphicData uri="http://schemas.openxmlformats.org/drawingml/2006/table">
                <a:tbl>
                  <a:tblPr firstRow="1" bandRow="1">
                    <a:tableStyleId>{5C22544A-7EE6-4342-B048-85BDC9FD1C3A}</a:tableStyleId>
                  </a:tblPr>
                  <a:tblGrid>
                    <a:gridCol w="1635457">
                      <a:extLst>
                        <a:ext uri="{9D8B030D-6E8A-4147-A177-3AD203B41FA5}">
                          <a16:colId xmlns:a16="http://schemas.microsoft.com/office/drawing/2014/main" val="3906434393"/>
                        </a:ext>
                      </a:extLst>
                    </a:gridCol>
                    <a:gridCol w="1635457">
                      <a:extLst>
                        <a:ext uri="{9D8B030D-6E8A-4147-A177-3AD203B41FA5}">
                          <a16:colId xmlns:a16="http://schemas.microsoft.com/office/drawing/2014/main" val="2504332798"/>
                        </a:ext>
                      </a:extLst>
                    </a:gridCol>
                    <a:gridCol w="1635457">
                      <a:extLst>
                        <a:ext uri="{9D8B030D-6E8A-4147-A177-3AD203B41FA5}">
                          <a16:colId xmlns:a16="http://schemas.microsoft.com/office/drawing/2014/main" val="2113189075"/>
                        </a:ext>
                      </a:extLst>
                    </a:gridCol>
                    <a:gridCol w="1635457">
                      <a:extLst>
                        <a:ext uri="{9D8B030D-6E8A-4147-A177-3AD203B41FA5}">
                          <a16:colId xmlns:a16="http://schemas.microsoft.com/office/drawing/2014/main" val="4148261028"/>
                        </a:ext>
                      </a:extLst>
                    </a:gridCol>
                  </a:tblGrid>
                  <a:tr h="518615">
                    <a:tc>
                      <a:txBody>
                        <a:bodyPr/>
                        <a:lstStyle/>
                        <a:p>
                          <a:pPr algn="r"/>
                          <a:r>
                            <a:rPr lang="en-FR" dirty="0"/>
                            <a:t>k</a:t>
                          </a:r>
                        </a:p>
                      </a:txBody>
                      <a:tcPr anchor="ctr">
                        <a:lnTlToBr w="12700" cap="flat" cmpd="sng" algn="ctr">
                          <a:solidFill>
                            <a:schemeClr val="bg1"/>
                          </a:solidFill>
                          <a:prstDash val="solid"/>
                          <a:round/>
                          <a:headEnd type="none" w="med" len="med"/>
                          <a:tailEnd type="none" w="med" len="med"/>
                        </a:lnTlToBr>
                      </a:tcPr>
                    </a:tc>
                    <a:tc>
                      <a:txBody>
                        <a:bodyPr/>
                        <a:lstStyle/>
                        <a:p>
                          <a:pPr algn="ctr"/>
                          <a:r>
                            <a:rPr lang="en-FR" dirty="0"/>
                            <a:t>1</a:t>
                          </a:r>
                        </a:p>
                        <a:p>
                          <a:pPr algn="ct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𝛾</m:t>
                                    </m:r>
                                  </m:e>
                                  <m:sub>
                                    <m:r>
                                      <a:rPr lang="fr-FR" i="1">
                                        <a:latin typeface="Cambria Math" panose="02040503050406030204" pitchFamily="18" charset="0"/>
                                        <a:ea typeface="Cambria Math" panose="02040503050406030204" pitchFamily="18" charset="0"/>
                                      </a:rPr>
                                      <m:t>𝑖</m:t>
                                    </m:r>
                                    <m:r>
                                      <a:rPr lang="fr-FR" b="1" i="1" smtClean="0">
                                        <a:latin typeface="Cambria Math" panose="02040503050406030204" pitchFamily="18" charset="0"/>
                                        <a:ea typeface="Cambria Math" panose="02040503050406030204" pitchFamily="18" charset="0"/>
                                      </a:rPr>
                                      <m:t>𝟏</m:t>
                                    </m:r>
                                  </m:sub>
                                </m:sSub>
                              </m:oMath>
                            </m:oMathPara>
                          </a14:m>
                          <a:endParaRPr lang="en-FR" dirty="0"/>
                        </a:p>
                      </a:txBody>
                      <a:tcPr anchor="ctr"/>
                    </a:tc>
                    <a:tc>
                      <a:txBody>
                        <a:bodyPr/>
                        <a:lstStyle/>
                        <a:p>
                          <a:pPr marL="0" marR="0" lvl="0" indent="0" algn="ctr" defTabSz="816158" rtl="0" eaLnBrk="1" fontAlgn="auto" latinLnBrk="0" hangingPunct="1">
                            <a:lnSpc>
                              <a:spcPct val="100000"/>
                            </a:lnSpc>
                            <a:spcBef>
                              <a:spcPts val="0"/>
                            </a:spcBef>
                            <a:spcAft>
                              <a:spcPts val="0"/>
                            </a:spcAft>
                            <a:buClrTx/>
                            <a:buSzTx/>
                            <a:buFontTx/>
                            <a:buNone/>
                            <a:tabLst/>
                            <a:defRPr/>
                          </a:pPr>
                          <a:r>
                            <a:rPr lang="en-FR" dirty="0"/>
                            <a:t>2</a:t>
                          </a:r>
                        </a:p>
                        <a:p>
                          <a:pPr marL="0" marR="0" lvl="0" indent="0" algn="ctr" defTabSz="81615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𝛾</m:t>
                                    </m:r>
                                  </m:e>
                                  <m:sub>
                                    <m:r>
                                      <a:rPr lang="fr-FR" i="1">
                                        <a:latin typeface="Cambria Math" panose="02040503050406030204" pitchFamily="18" charset="0"/>
                                        <a:ea typeface="Cambria Math" panose="02040503050406030204" pitchFamily="18" charset="0"/>
                                      </a:rPr>
                                      <m:t>𝑖</m:t>
                                    </m:r>
                                    <m:r>
                                      <a:rPr lang="fr-FR" b="1" i="1" smtClean="0">
                                        <a:latin typeface="Cambria Math" panose="02040503050406030204" pitchFamily="18" charset="0"/>
                                        <a:ea typeface="Cambria Math" panose="02040503050406030204" pitchFamily="18" charset="0"/>
                                      </a:rPr>
                                      <m:t>𝟐</m:t>
                                    </m:r>
                                  </m:sub>
                                </m:sSub>
                              </m:oMath>
                            </m:oMathPara>
                          </a14:m>
                          <a:endParaRPr lang="en-FR" dirty="0"/>
                        </a:p>
                      </a:txBody>
                      <a:tcPr anchor="ctr"/>
                    </a:tc>
                    <a:tc>
                      <a:txBody>
                        <a:bodyPr/>
                        <a:lstStyle/>
                        <a:p>
                          <a:pPr marL="0" marR="0" lvl="0" indent="0" algn="ctr" defTabSz="816158" rtl="0" eaLnBrk="1" fontAlgn="auto" latinLnBrk="0" hangingPunct="1">
                            <a:lnSpc>
                              <a:spcPct val="100000"/>
                            </a:lnSpc>
                            <a:spcBef>
                              <a:spcPts val="0"/>
                            </a:spcBef>
                            <a:spcAft>
                              <a:spcPts val="0"/>
                            </a:spcAft>
                            <a:buClrTx/>
                            <a:buSzTx/>
                            <a:buFontTx/>
                            <a:buNone/>
                            <a:tabLst/>
                            <a:defRPr/>
                          </a:pPr>
                          <a:r>
                            <a:rPr lang="en-FR" dirty="0"/>
                            <a:t>3</a:t>
                          </a:r>
                        </a:p>
                        <a:p>
                          <a:pPr marL="0" marR="0" lvl="0" indent="0" algn="ctr" defTabSz="81615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𝛾</m:t>
                                    </m:r>
                                  </m:e>
                                  <m:sub>
                                    <m:r>
                                      <a:rPr lang="fr-FR" i="1">
                                        <a:latin typeface="Cambria Math" panose="02040503050406030204" pitchFamily="18" charset="0"/>
                                        <a:ea typeface="Cambria Math" panose="02040503050406030204" pitchFamily="18" charset="0"/>
                                      </a:rPr>
                                      <m:t>𝑖</m:t>
                                    </m:r>
                                    <m:r>
                                      <a:rPr lang="fr-FR" b="1" i="1" smtClean="0">
                                        <a:latin typeface="Cambria Math" panose="02040503050406030204" pitchFamily="18" charset="0"/>
                                        <a:ea typeface="Cambria Math" panose="02040503050406030204" pitchFamily="18" charset="0"/>
                                      </a:rPr>
                                      <m:t>𝟑</m:t>
                                    </m:r>
                                  </m:sub>
                                </m:sSub>
                              </m:oMath>
                            </m:oMathPara>
                          </a14:m>
                          <a:endParaRPr lang="en-FR" dirty="0"/>
                        </a:p>
                      </a:txBody>
                      <a:tcPr anchor="ctr"/>
                    </a:tc>
                    <a:extLst>
                      <a:ext uri="{0D108BD9-81ED-4DB2-BD59-A6C34878D82A}">
                        <a16:rowId xmlns:a16="http://schemas.microsoft.com/office/drawing/2014/main" val="3584762761"/>
                      </a:ext>
                    </a:extLst>
                  </a:tr>
                  <a:tr h="604430">
                    <a:tc>
                      <a:txBody>
                        <a:bodyPr/>
                        <a:lstStyle/>
                        <a:p>
                          <a:pPr algn="ctr"/>
                          <a:r>
                            <a:rPr lang="en-FR" dirty="0"/>
                            <a:t>Âges</a:t>
                          </a:r>
                        </a:p>
                      </a:txBody>
                      <a:tcPr anchor="ctr"/>
                    </a:tc>
                    <a:tc>
                      <a:txBody>
                        <a:bodyPr/>
                        <a:lstStyle/>
                        <a:p>
                          <a:pPr algn="ctr"/>
                          <a:r>
                            <a:rPr lang="en-FR" dirty="0"/>
                            <a:t>1 – 50</a:t>
                          </a:r>
                        </a:p>
                      </a:txBody>
                      <a:tcPr anchor="ctr"/>
                    </a:tc>
                    <a:tc>
                      <a:txBody>
                        <a:bodyPr/>
                        <a:lstStyle/>
                        <a:p>
                          <a:pPr algn="ctr"/>
                          <a:r>
                            <a:rPr lang="en-FR" dirty="0"/>
                            <a:t>1 – 110</a:t>
                          </a:r>
                        </a:p>
                      </a:txBody>
                      <a:tcPr anchor="ctr"/>
                    </a:tc>
                    <a:tc>
                      <a:txBody>
                        <a:bodyPr/>
                        <a:lstStyle/>
                        <a:p>
                          <a:pPr algn="ctr"/>
                          <a:r>
                            <a:rPr lang="en-FR" dirty="0"/>
                            <a:t>1 – 80</a:t>
                          </a:r>
                        </a:p>
                      </a:txBody>
                      <a:tcPr anchor="ctr"/>
                    </a:tc>
                    <a:extLst>
                      <a:ext uri="{0D108BD9-81ED-4DB2-BD59-A6C34878D82A}">
                        <a16:rowId xmlns:a16="http://schemas.microsoft.com/office/drawing/2014/main" val="4065442237"/>
                      </a:ext>
                    </a:extLst>
                  </a:tr>
                  <a:tr h="604430">
                    <a:tc>
                      <a:txBody>
                        <a:bodyPr/>
                        <a:lstStyle/>
                        <a:p>
                          <a:pPr algn="ctr"/>
                          <a:r>
                            <a:rPr lang="fr-FR" b="0" dirty="0">
                              <a:ea typeface="Cambria Math" panose="02040503050406030204" pitchFamily="18" charset="0"/>
                            </a:rPr>
                            <a:t>Nombre de </a:t>
                          </a:r>
                          <a:r>
                            <a:rPr lang="fr-FR" b="0" dirty="0" err="1">
                              <a:ea typeface="Cambria Math" panose="02040503050406030204" pitchFamily="18" charset="0"/>
                            </a:rPr>
                            <a:t>splines</a:t>
                          </a:r>
                          <a:r>
                            <a:rPr lang="fr-FR" b="0" dirty="0">
                              <a:ea typeface="Cambria Math" panose="02040503050406030204" pitchFamily="18" charset="0"/>
                            </a:rPr>
                            <a:t> </a:t>
                          </a:r>
                          <a14:m>
                            <m:oMath xmlns:m="http://schemas.openxmlformats.org/officeDocument/2006/math">
                              <m:sSub>
                                <m:sSubPr>
                                  <m:ctrlPr>
                                    <a:rPr lang="fr-FR" b="0" i="1" smtClean="0">
                                      <a:latin typeface="Cambria Math" panose="02040503050406030204" pitchFamily="18" charset="0"/>
                                      <a:ea typeface="Cambria Math" panose="02040503050406030204" pitchFamily="18" charset="0"/>
                                    </a:rPr>
                                  </m:ctrlPr>
                                </m:sSubPr>
                                <m:e>
                                  <m:r>
                                    <a:rPr lang="fr-FR" i="1" smtClean="0">
                                      <a:latin typeface="Cambria Math" panose="02040503050406030204" pitchFamily="18" charset="0"/>
                                      <a:ea typeface="Cambria Math" panose="02040503050406030204" pitchFamily="18" charset="0"/>
                                    </a:rPr>
                                    <m:t>𝐽</m:t>
                                  </m:r>
                                </m:e>
                                <m:sub>
                                  <m:r>
                                    <a:rPr lang="fr-FR" b="0" i="1" smtClean="0">
                                      <a:latin typeface="Cambria Math" panose="02040503050406030204" pitchFamily="18" charset="0"/>
                                      <a:ea typeface="Cambria Math" panose="02040503050406030204" pitchFamily="18" charset="0"/>
                                    </a:rPr>
                                    <m:t>𝑘</m:t>
                                  </m:r>
                                </m:sub>
                              </m:sSub>
                            </m:oMath>
                          </a14:m>
                          <a:endParaRPr lang="en-FR" dirty="0"/>
                        </a:p>
                      </a:txBody>
                      <a:tcPr anchor="ctr"/>
                    </a:tc>
                    <a:tc>
                      <a:txBody>
                        <a:bodyPr/>
                        <a:lstStyle/>
                        <a:p>
                          <a:pPr algn="ctr"/>
                          <a:r>
                            <a:rPr lang="en-FR" dirty="0"/>
                            <a:t>2</a:t>
                          </a:r>
                        </a:p>
                      </a:txBody>
                      <a:tcPr anchor="ctr"/>
                    </a:tc>
                    <a:tc>
                      <a:txBody>
                        <a:bodyPr/>
                        <a:lstStyle/>
                        <a:p>
                          <a:pPr algn="ctr"/>
                          <a:r>
                            <a:rPr lang="en-FR" dirty="0"/>
                            <a:t>25</a:t>
                          </a:r>
                        </a:p>
                      </a:txBody>
                      <a:tcPr anchor="ctr"/>
                    </a:tc>
                    <a:tc>
                      <a:txBody>
                        <a:bodyPr/>
                        <a:lstStyle/>
                        <a:p>
                          <a:pPr algn="ctr"/>
                          <a:r>
                            <a:rPr lang="en-FR" dirty="0"/>
                            <a:t>25</a:t>
                          </a:r>
                        </a:p>
                      </a:txBody>
                      <a:tcPr anchor="ctr"/>
                    </a:tc>
                    <a:extLst>
                      <a:ext uri="{0D108BD9-81ED-4DB2-BD59-A6C34878D82A}">
                        <a16:rowId xmlns:a16="http://schemas.microsoft.com/office/drawing/2014/main" val="1222428571"/>
                      </a:ext>
                    </a:extLst>
                  </a:tr>
                  <a:tr h="604430">
                    <a:tc>
                      <a:txBody>
                        <a:bodyPr/>
                        <a:lstStyle/>
                        <a:p>
                          <a:pPr algn="ctr"/>
                          <a:r>
                            <a:rPr lang="en-FR" dirty="0"/>
                            <a:t>Période modélisée</a:t>
                          </a:r>
                        </a:p>
                      </a:txBody>
                      <a:tcPr anchor="ctr"/>
                    </a:tc>
                    <a:tc>
                      <a:txBody>
                        <a:bodyPr/>
                        <a:lstStyle/>
                        <a:p>
                          <a:pPr algn="ctr"/>
                          <a:r>
                            <a:rPr lang="en-FR" dirty="0"/>
                            <a:t>Mortalité infantile</a:t>
                          </a:r>
                        </a:p>
                      </a:txBody>
                      <a:tcPr anchor="ctr"/>
                    </a:tc>
                    <a:tc>
                      <a:txBody>
                        <a:bodyPr/>
                        <a:lstStyle/>
                        <a:p>
                          <a:pPr algn="ctr"/>
                          <a:r>
                            <a:rPr lang="en-FR" dirty="0"/>
                            <a:t>Mortalité senescente</a:t>
                          </a:r>
                        </a:p>
                      </a:txBody>
                      <a:tcPr anchor="ctr"/>
                    </a:tc>
                    <a:tc>
                      <a:txBody>
                        <a:bodyPr/>
                        <a:lstStyle/>
                        <a:p>
                          <a:pPr algn="ctr"/>
                          <a:r>
                            <a:rPr lang="en-FR" dirty="0"/>
                            <a:t>Accident hump</a:t>
                          </a:r>
                        </a:p>
                      </a:txBody>
                      <a:tcPr anchor="ctr"/>
                    </a:tc>
                    <a:extLst>
                      <a:ext uri="{0D108BD9-81ED-4DB2-BD59-A6C34878D82A}">
                        <a16:rowId xmlns:a16="http://schemas.microsoft.com/office/drawing/2014/main" val="1304023988"/>
                      </a:ext>
                    </a:extLst>
                  </a:tr>
                </a:tbl>
              </a:graphicData>
            </a:graphic>
          </p:graphicFrame>
        </mc:Choice>
        <mc:Fallback xmlns="">
          <p:graphicFrame>
            <p:nvGraphicFramePr>
              <p:cNvPr id="14" name="Table 13">
                <a:extLst>
                  <a:ext uri="{FF2B5EF4-FFF2-40B4-BE49-F238E27FC236}">
                    <a16:creationId xmlns:a16="http://schemas.microsoft.com/office/drawing/2014/main" id="{7EC99797-88C7-A140-A7EF-D496F1218061}"/>
                  </a:ext>
                </a:extLst>
              </p:cNvPr>
              <p:cNvGraphicFramePr>
                <a:graphicFrameLocks noGrp="1"/>
              </p:cNvGraphicFramePr>
              <p:nvPr>
                <p:extLst>
                  <p:ext uri="{D42A27DB-BD31-4B8C-83A1-F6EECF244321}">
                    <p14:modId xmlns:p14="http://schemas.microsoft.com/office/powerpoint/2010/main" val="2380917140"/>
                  </p:ext>
                </p:extLst>
              </p:nvPr>
            </p:nvGraphicFramePr>
            <p:xfrm>
              <a:off x="1373085" y="2239890"/>
              <a:ext cx="6541828" cy="2392410"/>
            </p:xfrm>
            <a:graphic>
              <a:graphicData uri="http://schemas.openxmlformats.org/drawingml/2006/table">
                <a:tbl>
                  <a:tblPr firstRow="1" bandRow="1">
                    <a:tableStyleId>{5C22544A-7EE6-4342-B048-85BDC9FD1C3A}</a:tableStyleId>
                  </a:tblPr>
                  <a:tblGrid>
                    <a:gridCol w="1635457">
                      <a:extLst>
                        <a:ext uri="{9D8B030D-6E8A-4147-A177-3AD203B41FA5}">
                          <a16:colId xmlns:a16="http://schemas.microsoft.com/office/drawing/2014/main" val="3906434393"/>
                        </a:ext>
                      </a:extLst>
                    </a:gridCol>
                    <a:gridCol w="1635457">
                      <a:extLst>
                        <a:ext uri="{9D8B030D-6E8A-4147-A177-3AD203B41FA5}">
                          <a16:colId xmlns:a16="http://schemas.microsoft.com/office/drawing/2014/main" val="2504332798"/>
                        </a:ext>
                      </a:extLst>
                    </a:gridCol>
                    <a:gridCol w="1635457">
                      <a:extLst>
                        <a:ext uri="{9D8B030D-6E8A-4147-A177-3AD203B41FA5}">
                          <a16:colId xmlns:a16="http://schemas.microsoft.com/office/drawing/2014/main" val="2113189075"/>
                        </a:ext>
                      </a:extLst>
                    </a:gridCol>
                    <a:gridCol w="1635457">
                      <a:extLst>
                        <a:ext uri="{9D8B030D-6E8A-4147-A177-3AD203B41FA5}">
                          <a16:colId xmlns:a16="http://schemas.microsoft.com/office/drawing/2014/main" val="4148261028"/>
                        </a:ext>
                      </a:extLst>
                    </a:gridCol>
                  </a:tblGrid>
                  <a:tr h="579120">
                    <a:tc>
                      <a:txBody>
                        <a:bodyPr/>
                        <a:lstStyle/>
                        <a:p>
                          <a:pPr algn="r"/>
                          <a:r>
                            <a:rPr lang="en-FR" dirty="0"/>
                            <a:t>k</a:t>
                          </a:r>
                        </a:p>
                      </a:txBody>
                      <a:tcPr anchor="ctr">
                        <a:lnTlToBr w="12700" cap="flat" cmpd="sng" algn="ctr">
                          <a:solidFill>
                            <a:schemeClr val="bg1"/>
                          </a:solidFill>
                          <a:prstDash val="solid"/>
                          <a:round/>
                          <a:headEnd type="none" w="med" len="med"/>
                          <a:tailEnd type="none" w="med" len="med"/>
                        </a:lnTlToBr>
                      </a:tcPr>
                    </a:tc>
                    <a:tc>
                      <a:txBody>
                        <a:bodyPr/>
                        <a:lstStyle/>
                        <a:p>
                          <a:endParaRPr lang="en-FR"/>
                        </a:p>
                      </a:txBody>
                      <a:tcPr anchor="ctr">
                        <a:blipFill>
                          <a:blip r:embed="rId4"/>
                          <a:stretch>
                            <a:fillRect l="-100775" t="-2174" r="-200775" b="-319565"/>
                          </a:stretch>
                        </a:blipFill>
                      </a:tcPr>
                    </a:tc>
                    <a:tc>
                      <a:txBody>
                        <a:bodyPr/>
                        <a:lstStyle/>
                        <a:p>
                          <a:endParaRPr lang="en-FR"/>
                        </a:p>
                      </a:txBody>
                      <a:tcPr anchor="ctr">
                        <a:blipFill>
                          <a:blip r:embed="rId4"/>
                          <a:stretch>
                            <a:fillRect l="-200775" t="-2174" r="-100775" b="-319565"/>
                          </a:stretch>
                        </a:blipFill>
                      </a:tcPr>
                    </a:tc>
                    <a:tc>
                      <a:txBody>
                        <a:bodyPr/>
                        <a:lstStyle/>
                        <a:p>
                          <a:endParaRPr lang="en-FR"/>
                        </a:p>
                      </a:txBody>
                      <a:tcPr anchor="ctr">
                        <a:blipFill>
                          <a:blip r:embed="rId4"/>
                          <a:stretch>
                            <a:fillRect l="-300775" t="-2174" r="-775" b="-319565"/>
                          </a:stretch>
                        </a:blipFill>
                      </a:tcPr>
                    </a:tc>
                    <a:extLst>
                      <a:ext uri="{0D108BD9-81ED-4DB2-BD59-A6C34878D82A}">
                        <a16:rowId xmlns:a16="http://schemas.microsoft.com/office/drawing/2014/main" val="3584762761"/>
                      </a:ext>
                    </a:extLst>
                  </a:tr>
                  <a:tr h="604430">
                    <a:tc>
                      <a:txBody>
                        <a:bodyPr/>
                        <a:lstStyle/>
                        <a:p>
                          <a:pPr algn="ctr"/>
                          <a:r>
                            <a:rPr lang="en-FR" dirty="0"/>
                            <a:t>Âges</a:t>
                          </a:r>
                        </a:p>
                      </a:txBody>
                      <a:tcPr anchor="ctr"/>
                    </a:tc>
                    <a:tc>
                      <a:txBody>
                        <a:bodyPr/>
                        <a:lstStyle/>
                        <a:p>
                          <a:pPr algn="ctr"/>
                          <a:r>
                            <a:rPr lang="en-FR" dirty="0"/>
                            <a:t>1 – 50</a:t>
                          </a:r>
                        </a:p>
                      </a:txBody>
                      <a:tcPr anchor="ctr"/>
                    </a:tc>
                    <a:tc>
                      <a:txBody>
                        <a:bodyPr/>
                        <a:lstStyle/>
                        <a:p>
                          <a:pPr algn="ctr"/>
                          <a:r>
                            <a:rPr lang="en-FR" dirty="0"/>
                            <a:t>1 – 110</a:t>
                          </a:r>
                        </a:p>
                      </a:txBody>
                      <a:tcPr anchor="ctr"/>
                    </a:tc>
                    <a:tc>
                      <a:txBody>
                        <a:bodyPr/>
                        <a:lstStyle/>
                        <a:p>
                          <a:pPr algn="ctr"/>
                          <a:r>
                            <a:rPr lang="en-FR" dirty="0"/>
                            <a:t>1 – 80</a:t>
                          </a:r>
                        </a:p>
                      </a:txBody>
                      <a:tcPr anchor="ctr"/>
                    </a:tc>
                    <a:extLst>
                      <a:ext uri="{0D108BD9-81ED-4DB2-BD59-A6C34878D82A}">
                        <a16:rowId xmlns:a16="http://schemas.microsoft.com/office/drawing/2014/main" val="4065442237"/>
                      </a:ext>
                    </a:extLst>
                  </a:tr>
                  <a:tr h="604430">
                    <a:tc>
                      <a:txBody>
                        <a:bodyPr/>
                        <a:lstStyle/>
                        <a:p>
                          <a:endParaRPr lang="en-FR"/>
                        </a:p>
                      </a:txBody>
                      <a:tcPr anchor="ctr">
                        <a:blipFill>
                          <a:blip r:embed="rId4"/>
                          <a:stretch>
                            <a:fillRect l="-775" t="-202128" r="-300775" b="-110638"/>
                          </a:stretch>
                        </a:blipFill>
                      </a:tcPr>
                    </a:tc>
                    <a:tc>
                      <a:txBody>
                        <a:bodyPr/>
                        <a:lstStyle/>
                        <a:p>
                          <a:pPr algn="ctr"/>
                          <a:r>
                            <a:rPr lang="en-FR" dirty="0"/>
                            <a:t>2</a:t>
                          </a:r>
                        </a:p>
                      </a:txBody>
                      <a:tcPr anchor="ctr"/>
                    </a:tc>
                    <a:tc>
                      <a:txBody>
                        <a:bodyPr/>
                        <a:lstStyle/>
                        <a:p>
                          <a:pPr algn="ctr"/>
                          <a:r>
                            <a:rPr lang="en-FR" dirty="0"/>
                            <a:t>25</a:t>
                          </a:r>
                        </a:p>
                      </a:txBody>
                      <a:tcPr anchor="ctr"/>
                    </a:tc>
                    <a:tc>
                      <a:txBody>
                        <a:bodyPr/>
                        <a:lstStyle/>
                        <a:p>
                          <a:pPr algn="ctr"/>
                          <a:r>
                            <a:rPr lang="en-FR" dirty="0"/>
                            <a:t>25</a:t>
                          </a:r>
                        </a:p>
                      </a:txBody>
                      <a:tcPr anchor="ctr"/>
                    </a:tc>
                    <a:extLst>
                      <a:ext uri="{0D108BD9-81ED-4DB2-BD59-A6C34878D82A}">
                        <a16:rowId xmlns:a16="http://schemas.microsoft.com/office/drawing/2014/main" val="1222428571"/>
                      </a:ext>
                    </a:extLst>
                  </a:tr>
                  <a:tr h="604430">
                    <a:tc>
                      <a:txBody>
                        <a:bodyPr/>
                        <a:lstStyle/>
                        <a:p>
                          <a:pPr algn="ctr"/>
                          <a:r>
                            <a:rPr lang="en-FR" dirty="0"/>
                            <a:t>Période modélisée</a:t>
                          </a:r>
                        </a:p>
                      </a:txBody>
                      <a:tcPr anchor="ctr"/>
                    </a:tc>
                    <a:tc>
                      <a:txBody>
                        <a:bodyPr/>
                        <a:lstStyle/>
                        <a:p>
                          <a:pPr algn="ctr"/>
                          <a:r>
                            <a:rPr lang="en-FR" dirty="0"/>
                            <a:t>Mortalité infantile</a:t>
                          </a:r>
                        </a:p>
                      </a:txBody>
                      <a:tcPr anchor="ctr"/>
                    </a:tc>
                    <a:tc>
                      <a:txBody>
                        <a:bodyPr/>
                        <a:lstStyle/>
                        <a:p>
                          <a:pPr algn="ctr"/>
                          <a:r>
                            <a:rPr lang="en-FR" dirty="0"/>
                            <a:t>Mortalité senescente</a:t>
                          </a:r>
                        </a:p>
                      </a:txBody>
                      <a:tcPr anchor="ctr"/>
                    </a:tc>
                    <a:tc>
                      <a:txBody>
                        <a:bodyPr/>
                        <a:lstStyle/>
                        <a:p>
                          <a:pPr algn="ctr"/>
                          <a:r>
                            <a:rPr lang="en-FR" dirty="0"/>
                            <a:t>Accident hump</a:t>
                          </a:r>
                        </a:p>
                      </a:txBody>
                      <a:tcPr anchor="ctr"/>
                    </a:tc>
                    <a:extLst>
                      <a:ext uri="{0D108BD9-81ED-4DB2-BD59-A6C34878D82A}">
                        <a16:rowId xmlns:a16="http://schemas.microsoft.com/office/drawing/2014/main" val="1304023988"/>
                      </a:ext>
                    </a:extLst>
                  </a:tr>
                </a:tbl>
              </a:graphicData>
            </a:graphic>
          </p:graphicFrame>
        </mc:Fallback>
      </mc:AlternateContent>
    </p:spTree>
    <p:extLst>
      <p:ext uri="{BB962C8B-B14F-4D97-AF65-F5344CB8AC3E}">
        <p14:creationId xmlns:p14="http://schemas.microsoft.com/office/powerpoint/2010/main" val="3885600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en-FR" dirty="0"/>
              <a:t>Model parameters</a:t>
            </a:r>
          </a:p>
        </p:txBody>
      </p:sp>
      <p:sp>
        <p:nvSpPr>
          <p:cNvPr id="7" name="Text Placeholder 6">
            <a:extLst>
              <a:ext uri="{FF2B5EF4-FFF2-40B4-BE49-F238E27FC236}">
                <a16:creationId xmlns:a16="http://schemas.microsoft.com/office/drawing/2014/main" id="{E624C666-72B4-694D-8CCD-AEF4B0AA1646}"/>
              </a:ext>
            </a:extLst>
          </p:cNvPr>
          <p:cNvSpPr>
            <a:spLocks noGrp="1"/>
          </p:cNvSpPr>
          <p:nvPr>
            <p:ph type="body" sz="quarter" idx="12"/>
          </p:nvPr>
        </p:nvSpPr>
        <p:spPr/>
        <p:txBody>
          <a:bodyPr/>
          <a:lstStyle/>
          <a:p>
            <a:r>
              <a:rPr lang="en-FR" dirty="0"/>
              <a:t>Sum of smooth exponentials</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6C880A3-B9BB-2F49-8D7C-FEA3D501C02B}"/>
                  </a:ext>
                </a:extLst>
              </p:cNvPr>
              <p:cNvSpPr/>
              <p:nvPr/>
            </p:nvSpPr>
            <p:spPr>
              <a:xfrm>
                <a:off x="452486" y="1071499"/>
                <a:ext cx="8213842" cy="3774880"/>
              </a:xfrm>
              <a:prstGeom prst="rect">
                <a:avLst/>
              </a:prstGeom>
            </p:spPr>
            <p:txBody>
              <a:bodyPr wrap="square">
                <a:spAutoFit/>
              </a:bodyPr>
              <a:lstStyle/>
              <a:p>
                <a:pPr marL="285750" indent="-285750">
                  <a:buClr>
                    <a:srgbClr val="00ADC6"/>
                  </a:buClr>
                  <a:buSzPct val="144000"/>
                  <a:buFont typeface="Arial" panose="020B0604020202020204" pitchFamily="34" charset="0"/>
                  <a:buChar char="•"/>
                </a:pPr>
                <a:r>
                  <a:rPr lang="fr-FR" dirty="0">
                    <a:latin typeface="+mn-lt"/>
                    <a:ea typeface="Cambria Math" panose="02040503050406030204" pitchFamily="18" charset="0"/>
                  </a:rPr>
                  <a:t>Equation du modèle : </a:t>
                </a:r>
                <a:br>
                  <a:rPr lang="fr-FR" dirty="0">
                    <a:latin typeface="+mn-lt"/>
                    <a:ea typeface="Cambria Math" panose="02040503050406030204" pitchFamily="18" charset="0"/>
                  </a:rPr>
                </a:br>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μ</m:t>
                        </m:r>
                      </m:e>
                      <m:sub>
                        <m:r>
                          <a:rPr lang="fr-FR" i="1">
                            <a:latin typeface="Cambria Math" panose="02040503050406030204" pitchFamily="18" charset="0"/>
                            <a:ea typeface="Cambria Math" panose="02040503050406030204" pitchFamily="18" charset="0"/>
                          </a:rPr>
                          <m:t>𝑖</m:t>
                        </m:r>
                      </m:sub>
                    </m:sSub>
                    <m:r>
                      <a:rPr lang="fr-FR" i="1">
                        <a:latin typeface="Cambria Math" panose="02040503050406030204" pitchFamily="18" charset="0"/>
                        <a:ea typeface="Cambria Math" panose="02040503050406030204" pitchFamily="18" charset="0"/>
                      </a:rPr>
                      <m:t> =</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𝑒</m:t>
                        </m:r>
                      </m:e>
                      <m:sub>
                        <m:r>
                          <a:rPr lang="fr-FR" b="0" i="1" smtClean="0">
                            <a:latin typeface="Cambria Math" panose="02040503050406030204" pitchFamily="18" charset="0"/>
                            <a:ea typeface="Cambria Math" panose="02040503050406030204" pitchFamily="18" charset="0"/>
                          </a:rPr>
                          <m:t>𝑖</m:t>
                        </m:r>
                      </m:sub>
                    </m:sSub>
                    <m:d>
                      <m:dPr>
                        <m:ctrlPr>
                          <a:rPr lang="fr-FR" i="1" smtClean="0">
                            <a:latin typeface="Cambria Math" panose="02040503050406030204" pitchFamily="18" charset="0"/>
                            <a:ea typeface="Cambria Math" panose="02040503050406030204" pitchFamily="18" charset="0"/>
                          </a:rPr>
                        </m:ctrlPr>
                      </m:dPr>
                      <m:e>
                        <m:func>
                          <m:funcPr>
                            <m:ctrlPr>
                              <a:rPr lang="fr-FR" i="1">
                                <a:latin typeface="Cambria Math" panose="02040503050406030204" pitchFamily="18" charset="0"/>
                                <a:ea typeface="Cambria Math" panose="02040503050406030204" pitchFamily="18" charset="0"/>
                              </a:rPr>
                            </m:ctrlPr>
                          </m:funcPr>
                          <m:fName>
                            <m:r>
                              <m:rPr>
                                <m:sty m:val="p"/>
                              </m:rPr>
                              <a:rPr lang="fr-FR">
                                <a:latin typeface="Cambria Math" panose="02040503050406030204" pitchFamily="18" charset="0"/>
                                <a:ea typeface="Cambria Math" panose="02040503050406030204" pitchFamily="18" charset="0"/>
                              </a:rPr>
                              <m:t>exp</m:t>
                            </m:r>
                          </m:fName>
                          <m:e>
                            <m:d>
                              <m:dPr>
                                <m:ctrlPr>
                                  <a:rPr lang="fr-FR" i="1">
                                    <a:latin typeface="Cambria Math" panose="02040503050406030204" pitchFamily="18" charset="0"/>
                                    <a:ea typeface="Cambria Math" panose="02040503050406030204" pitchFamily="18" charset="0"/>
                                  </a:rPr>
                                </m:ctrlPr>
                              </m:dPr>
                              <m:e>
                                <m:nary>
                                  <m:naryPr>
                                    <m:chr m:val="∑"/>
                                    <m:ctrlPr>
                                      <a:rPr lang="fr-FR" i="1">
                                        <a:latin typeface="Cambria Math" panose="02040503050406030204" pitchFamily="18" charset="0"/>
                                        <a:ea typeface="Cambria Math" panose="02040503050406030204" pitchFamily="18" charset="0"/>
                                      </a:rPr>
                                    </m:ctrlPr>
                                  </m:naryPr>
                                  <m:sub>
                                    <m:r>
                                      <m:rPr>
                                        <m:brk m:alnAt="23"/>
                                      </m:rPr>
                                      <a:rPr lang="fr-FR" i="1">
                                        <a:latin typeface="Cambria Math" panose="02040503050406030204" pitchFamily="18" charset="0"/>
                                        <a:ea typeface="Cambria Math" panose="02040503050406030204" pitchFamily="18" charset="0"/>
                                      </a:rPr>
                                      <m:t>𝑗</m:t>
                                    </m:r>
                                    <m:r>
                                      <a:rPr lang="fr-FR" i="1">
                                        <a:latin typeface="Cambria Math" panose="02040503050406030204" pitchFamily="18" charset="0"/>
                                        <a:ea typeface="Cambria Math" panose="02040503050406030204" pitchFamily="18" charset="0"/>
                                      </a:rPr>
                                      <m:t>=1</m:t>
                                    </m:r>
                                  </m:sub>
                                  <m:sup>
                                    <m:r>
                                      <a:rPr lang="fr-FR" i="1">
                                        <a:latin typeface="Cambria Math" panose="02040503050406030204" pitchFamily="18" charset="0"/>
                                        <a:ea typeface="Cambria Math" panose="02040503050406030204" pitchFamily="18" charset="0"/>
                                      </a:rPr>
                                      <m:t>2</m:t>
                                    </m:r>
                                  </m:sup>
                                  <m:e>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𝐵</m:t>
                                        </m:r>
                                      </m:e>
                                      <m:sub>
                                        <m:r>
                                          <a:rPr lang="fr-FR" i="1">
                                            <a:latin typeface="Cambria Math" panose="02040503050406030204" pitchFamily="18" charset="0"/>
                                            <a:ea typeface="Cambria Math" panose="02040503050406030204" pitchFamily="18" charset="0"/>
                                          </a:rPr>
                                          <m:t>𝑗</m:t>
                                        </m:r>
                                        <m:r>
                                          <a:rPr lang="fr-FR" i="1">
                                            <a:latin typeface="Cambria Math" panose="02040503050406030204" pitchFamily="18" charset="0"/>
                                            <a:ea typeface="Cambria Math" panose="02040503050406030204" pitchFamily="18" charset="0"/>
                                          </a:rPr>
                                          <m:t>1</m:t>
                                        </m:r>
                                      </m:sub>
                                    </m:sSub>
                                    <m:d>
                                      <m:dPr>
                                        <m:ctrlPr>
                                          <a:rPr lang="fr-FR" i="1">
                                            <a:latin typeface="Cambria Math" panose="02040503050406030204" pitchFamily="18" charset="0"/>
                                            <a:ea typeface="Cambria Math" panose="02040503050406030204" pitchFamily="18" charset="0"/>
                                          </a:rPr>
                                        </m:ctrlPr>
                                      </m:dPr>
                                      <m:e>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𝑥</m:t>
                                            </m:r>
                                          </m:e>
                                          <m:sub>
                                            <m:r>
                                              <a:rPr lang="fr-FR" i="1">
                                                <a:latin typeface="Cambria Math" panose="02040503050406030204" pitchFamily="18" charset="0"/>
                                                <a:ea typeface="Cambria Math" panose="02040503050406030204" pitchFamily="18" charset="0"/>
                                              </a:rPr>
                                              <m:t>𝑖</m:t>
                                            </m:r>
                                          </m:sub>
                                        </m:sSub>
                                      </m:e>
                                    </m:d>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𝛼</m:t>
                                        </m:r>
                                      </m:e>
                                      <m:sub>
                                        <m:r>
                                          <a:rPr lang="fr-FR" i="1">
                                            <a:latin typeface="Cambria Math" panose="02040503050406030204" pitchFamily="18" charset="0"/>
                                            <a:ea typeface="Cambria Math" panose="02040503050406030204" pitchFamily="18" charset="0"/>
                                          </a:rPr>
                                          <m:t>𝑗</m:t>
                                        </m:r>
                                        <m:r>
                                          <a:rPr lang="fr-FR" i="1">
                                            <a:latin typeface="Cambria Math" panose="02040503050406030204" pitchFamily="18" charset="0"/>
                                            <a:ea typeface="Cambria Math" panose="02040503050406030204" pitchFamily="18" charset="0"/>
                                          </a:rPr>
                                          <m:t>1</m:t>
                                        </m:r>
                                      </m:sub>
                                    </m:sSub>
                                  </m:e>
                                </m:nary>
                              </m:e>
                            </m:d>
                          </m:e>
                        </m:func>
                        <m:r>
                          <a:rPr lang="fr-FR" i="1">
                            <a:latin typeface="Cambria Math" panose="02040503050406030204" pitchFamily="18" charset="0"/>
                            <a:ea typeface="Cambria Math" panose="02040503050406030204" pitchFamily="18" charset="0"/>
                          </a:rPr>
                          <m:t>+</m:t>
                        </m:r>
                        <m:func>
                          <m:funcPr>
                            <m:ctrlPr>
                              <a:rPr lang="fr-FR" i="1">
                                <a:latin typeface="Cambria Math" panose="02040503050406030204" pitchFamily="18" charset="0"/>
                                <a:ea typeface="Cambria Math" panose="02040503050406030204" pitchFamily="18" charset="0"/>
                              </a:rPr>
                            </m:ctrlPr>
                          </m:funcPr>
                          <m:fName>
                            <m:r>
                              <m:rPr>
                                <m:sty m:val="p"/>
                              </m:rPr>
                              <a:rPr lang="fr-FR">
                                <a:latin typeface="Cambria Math" panose="02040503050406030204" pitchFamily="18" charset="0"/>
                                <a:ea typeface="Cambria Math" panose="02040503050406030204" pitchFamily="18" charset="0"/>
                              </a:rPr>
                              <m:t>exp</m:t>
                            </m:r>
                          </m:fName>
                          <m:e>
                            <m:d>
                              <m:dPr>
                                <m:ctrlPr>
                                  <a:rPr lang="fr-FR" i="1">
                                    <a:latin typeface="Cambria Math" panose="02040503050406030204" pitchFamily="18" charset="0"/>
                                    <a:ea typeface="Cambria Math" panose="02040503050406030204" pitchFamily="18" charset="0"/>
                                  </a:rPr>
                                </m:ctrlPr>
                              </m:dPr>
                              <m:e>
                                <m:nary>
                                  <m:naryPr>
                                    <m:chr m:val="∑"/>
                                    <m:ctrlPr>
                                      <a:rPr lang="fr-FR" i="1">
                                        <a:latin typeface="Cambria Math" panose="02040503050406030204" pitchFamily="18" charset="0"/>
                                        <a:ea typeface="Cambria Math" panose="02040503050406030204" pitchFamily="18" charset="0"/>
                                      </a:rPr>
                                    </m:ctrlPr>
                                  </m:naryPr>
                                  <m:sub>
                                    <m:r>
                                      <m:rPr>
                                        <m:brk m:alnAt="23"/>
                                      </m:rPr>
                                      <a:rPr lang="fr-FR" i="1">
                                        <a:latin typeface="Cambria Math" panose="02040503050406030204" pitchFamily="18" charset="0"/>
                                        <a:ea typeface="Cambria Math" panose="02040503050406030204" pitchFamily="18" charset="0"/>
                                      </a:rPr>
                                      <m:t>𝑗</m:t>
                                    </m:r>
                                    <m:r>
                                      <a:rPr lang="fr-FR" i="1">
                                        <a:latin typeface="Cambria Math" panose="02040503050406030204" pitchFamily="18" charset="0"/>
                                        <a:ea typeface="Cambria Math" panose="02040503050406030204" pitchFamily="18" charset="0"/>
                                      </a:rPr>
                                      <m:t>=1</m:t>
                                    </m:r>
                                  </m:sub>
                                  <m:sup>
                                    <m:r>
                                      <a:rPr lang="fr-FR" i="1">
                                        <a:latin typeface="Cambria Math" panose="02040503050406030204" pitchFamily="18" charset="0"/>
                                        <a:ea typeface="Cambria Math" panose="02040503050406030204" pitchFamily="18" charset="0"/>
                                      </a:rPr>
                                      <m:t>25</m:t>
                                    </m:r>
                                  </m:sup>
                                  <m:e>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𝐵</m:t>
                                        </m:r>
                                      </m:e>
                                      <m:sub>
                                        <m:r>
                                          <a:rPr lang="fr-FR" i="1">
                                            <a:latin typeface="Cambria Math" panose="02040503050406030204" pitchFamily="18" charset="0"/>
                                            <a:ea typeface="Cambria Math" panose="02040503050406030204" pitchFamily="18" charset="0"/>
                                          </a:rPr>
                                          <m:t>𝑗</m:t>
                                        </m:r>
                                        <m:r>
                                          <a:rPr lang="fr-FR" i="1">
                                            <a:latin typeface="Cambria Math" panose="02040503050406030204" pitchFamily="18" charset="0"/>
                                            <a:ea typeface="Cambria Math" panose="02040503050406030204" pitchFamily="18" charset="0"/>
                                          </a:rPr>
                                          <m:t>2</m:t>
                                        </m:r>
                                      </m:sub>
                                    </m:sSub>
                                    <m:d>
                                      <m:dPr>
                                        <m:ctrlPr>
                                          <a:rPr lang="fr-FR" i="1">
                                            <a:latin typeface="Cambria Math" panose="02040503050406030204" pitchFamily="18" charset="0"/>
                                            <a:ea typeface="Cambria Math" panose="02040503050406030204" pitchFamily="18" charset="0"/>
                                          </a:rPr>
                                        </m:ctrlPr>
                                      </m:dPr>
                                      <m:e>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𝑥</m:t>
                                            </m:r>
                                          </m:e>
                                          <m:sub>
                                            <m:r>
                                              <a:rPr lang="fr-FR" i="1">
                                                <a:latin typeface="Cambria Math" panose="02040503050406030204" pitchFamily="18" charset="0"/>
                                                <a:ea typeface="Cambria Math" panose="02040503050406030204" pitchFamily="18" charset="0"/>
                                              </a:rPr>
                                              <m:t>𝑖</m:t>
                                            </m:r>
                                          </m:sub>
                                        </m:sSub>
                                      </m:e>
                                    </m:d>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𝛼</m:t>
                                        </m:r>
                                      </m:e>
                                      <m:sub>
                                        <m:r>
                                          <a:rPr lang="fr-FR" i="1">
                                            <a:latin typeface="Cambria Math" panose="02040503050406030204" pitchFamily="18" charset="0"/>
                                            <a:ea typeface="Cambria Math" panose="02040503050406030204" pitchFamily="18" charset="0"/>
                                          </a:rPr>
                                          <m:t>𝑗</m:t>
                                        </m:r>
                                        <m:r>
                                          <a:rPr lang="fr-FR" i="1">
                                            <a:latin typeface="Cambria Math" panose="02040503050406030204" pitchFamily="18" charset="0"/>
                                            <a:ea typeface="Cambria Math" panose="02040503050406030204" pitchFamily="18" charset="0"/>
                                          </a:rPr>
                                          <m:t>2</m:t>
                                        </m:r>
                                      </m:sub>
                                    </m:sSub>
                                  </m:e>
                                </m:nary>
                              </m:e>
                            </m:d>
                          </m:e>
                        </m:func>
                        <m:r>
                          <a:rPr lang="fr-FR" i="1">
                            <a:latin typeface="Cambria Math" panose="02040503050406030204" pitchFamily="18" charset="0"/>
                            <a:ea typeface="Cambria Math" panose="02040503050406030204" pitchFamily="18" charset="0"/>
                          </a:rPr>
                          <m:t>+</m:t>
                        </m:r>
                        <m:func>
                          <m:funcPr>
                            <m:ctrlPr>
                              <a:rPr lang="fr-FR" i="1">
                                <a:latin typeface="Cambria Math" panose="02040503050406030204" pitchFamily="18" charset="0"/>
                                <a:ea typeface="Cambria Math" panose="02040503050406030204" pitchFamily="18" charset="0"/>
                              </a:rPr>
                            </m:ctrlPr>
                          </m:funcPr>
                          <m:fName>
                            <m:r>
                              <m:rPr>
                                <m:sty m:val="p"/>
                              </m:rPr>
                              <a:rPr lang="fr-FR">
                                <a:latin typeface="Cambria Math" panose="02040503050406030204" pitchFamily="18" charset="0"/>
                                <a:ea typeface="Cambria Math" panose="02040503050406030204" pitchFamily="18" charset="0"/>
                              </a:rPr>
                              <m:t>exp</m:t>
                            </m:r>
                          </m:fName>
                          <m:e>
                            <m:d>
                              <m:dPr>
                                <m:ctrlPr>
                                  <a:rPr lang="fr-FR" i="1">
                                    <a:latin typeface="Cambria Math" panose="02040503050406030204" pitchFamily="18" charset="0"/>
                                    <a:ea typeface="Cambria Math" panose="02040503050406030204" pitchFamily="18" charset="0"/>
                                  </a:rPr>
                                </m:ctrlPr>
                              </m:dPr>
                              <m:e>
                                <m:nary>
                                  <m:naryPr>
                                    <m:chr m:val="∑"/>
                                    <m:ctrlPr>
                                      <a:rPr lang="fr-FR" i="1">
                                        <a:latin typeface="Cambria Math" panose="02040503050406030204" pitchFamily="18" charset="0"/>
                                        <a:ea typeface="Cambria Math" panose="02040503050406030204" pitchFamily="18" charset="0"/>
                                      </a:rPr>
                                    </m:ctrlPr>
                                  </m:naryPr>
                                  <m:sub>
                                    <m:r>
                                      <m:rPr>
                                        <m:brk m:alnAt="23"/>
                                      </m:rPr>
                                      <a:rPr lang="fr-FR" i="1">
                                        <a:latin typeface="Cambria Math" panose="02040503050406030204" pitchFamily="18" charset="0"/>
                                        <a:ea typeface="Cambria Math" panose="02040503050406030204" pitchFamily="18" charset="0"/>
                                      </a:rPr>
                                      <m:t>𝑗</m:t>
                                    </m:r>
                                    <m:r>
                                      <a:rPr lang="fr-FR" i="1">
                                        <a:latin typeface="Cambria Math" panose="02040503050406030204" pitchFamily="18" charset="0"/>
                                        <a:ea typeface="Cambria Math" panose="02040503050406030204" pitchFamily="18" charset="0"/>
                                      </a:rPr>
                                      <m:t>=1</m:t>
                                    </m:r>
                                  </m:sub>
                                  <m:sup>
                                    <m:r>
                                      <a:rPr lang="fr-FR" i="1">
                                        <a:latin typeface="Cambria Math" panose="02040503050406030204" pitchFamily="18" charset="0"/>
                                        <a:ea typeface="Cambria Math" panose="02040503050406030204" pitchFamily="18" charset="0"/>
                                      </a:rPr>
                                      <m:t>25</m:t>
                                    </m:r>
                                  </m:sup>
                                  <m:e>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𝐵</m:t>
                                        </m:r>
                                      </m:e>
                                      <m:sub>
                                        <m:r>
                                          <a:rPr lang="fr-FR" i="1">
                                            <a:latin typeface="Cambria Math" panose="02040503050406030204" pitchFamily="18" charset="0"/>
                                            <a:ea typeface="Cambria Math" panose="02040503050406030204" pitchFamily="18" charset="0"/>
                                          </a:rPr>
                                          <m:t>𝑗</m:t>
                                        </m:r>
                                        <m:r>
                                          <a:rPr lang="fr-FR" i="1">
                                            <a:latin typeface="Cambria Math" panose="02040503050406030204" pitchFamily="18" charset="0"/>
                                            <a:ea typeface="Cambria Math" panose="02040503050406030204" pitchFamily="18" charset="0"/>
                                          </a:rPr>
                                          <m:t>3</m:t>
                                        </m:r>
                                      </m:sub>
                                    </m:sSub>
                                    <m:d>
                                      <m:dPr>
                                        <m:ctrlPr>
                                          <a:rPr lang="fr-FR" i="1">
                                            <a:latin typeface="Cambria Math" panose="02040503050406030204" pitchFamily="18" charset="0"/>
                                            <a:ea typeface="Cambria Math" panose="02040503050406030204" pitchFamily="18" charset="0"/>
                                          </a:rPr>
                                        </m:ctrlPr>
                                      </m:dPr>
                                      <m:e>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𝑥</m:t>
                                            </m:r>
                                          </m:e>
                                          <m:sub>
                                            <m:r>
                                              <a:rPr lang="fr-FR" i="1">
                                                <a:latin typeface="Cambria Math" panose="02040503050406030204" pitchFamily="18" charset="0"/>
                                                <a:ea typeface="Cambria Math" panose="02040503050406030204" pitchFamily="18" charset="0"/>
                                              </a:rPr>
                                              <m:t>𝑖</m:t>
                                            </m:r>
                                          </m:sub>
                                        </m:sSub>
                                      </m:e>
                                    </m:d>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𝛼</m:t>
                                        </m:r>
                                      </m:e>
                                      <m:sub>
                                        <m:r>
                                          <a:rPr lang="fr-FR" i="1">
                                            <a:latin typeface="Cambria Math" panose="02040503050406030204" pitchFamily="18" charset="0"/>
                                            <a:ea typeface="Cambria Math" panose="02040503050406030204" pitchFamily="18" charset="0"/>
                                          </a:rPr>
                                          <m:t>𝑗</m:t>
                                        </m:r>
                                        <m:r>
                                          <a:rPr lang="fr-FR" i="1">
                                            <a:latin typeface="Cambria Math" panose="02040503050406030204" pitchFamily="18" charset="0"/>
                                            <a:ea typeface="Cambria Math" panose="02040503050406030204" pitchFamily="18" charset="0"/>
                                          </a:rPr>
                                          <m:t>3</m:t>
                                        </m:r>
                                      </m:sub>
                                    </m:sSub>
                                  </m:e>
                                </m:nary>
                              </m:e>
                            </m:d>
                          </m:e>
                        </m:func>
                      </m:e>
                    </m:d>
                  </m:oMath>
                </a14:m>
                <a:br>
                  <a:rPr lang="fr-FR" dirty="0">
                    <a:latin typeface="+mn-lt"/>
                    <a:ea typeface="Cambria Math" panose="02040503050406030204" pitchFamily="18" charset="0"/>
                  </a:rPr>
                </a:br>
                <a:endParaRPr lang="fr-FR" dirty="0">
                  <a:latin typeface="+mn-lt"/>
                  <a:ea typeface="Cambria Math" panose="02040503050406030204" pitchFamily="18" charset="0"/>
                </a:endParaRPr>
              </a:p>
              <a:p>
                <a:pPr marL="285750" indent="-285750">
                  <a:buClr>
                    <a:srgbClr val="00ADC6"/>
                  </a:buClr>
                  <a:buSzPct val="144000"/>
                  <a:buFont typeface="Arial" panose="020B0604020202020204" pitchFamily="34" charset="0"/>
                  <a:buChar char="•"/>
                </a:pPr>
                <a:endParaRPr lang="fr-FR" dirty="0">
                  <a:latin typeface="+mn-lt"/>
                  <a:ea typeface="Cambria Math" panose="02040503050406030204" pitchFamily="18" charset="0"/>
                </a:endParaRPr>
              </a:p>
              <a:p>
                <a:pPr marL="285750" indent="-285750">
                  <a:buClr>
                    <a:srgbClr val="00ADC6"/>
                  </a:buClr>
                  <a:buSzPct val="144000"/>
                  <a:buFont typeface="Arial" panose="020B0604020202020204" pitchFamily="34" charset="0"/>
                  <a:buChar char="•"/>
                </a:pPr>
                <a:r>
                  <a:rPr lang="fr-FR" dirty="0">
                    <a:latin typeface="+mn-lt"/>
                    <a:ea typeface="Cambria Math" panose="02040503050406030204" pitchFamily="18" charset="0"/>
                  </a:rPr>
                  <a:t>Estimation des </a:t>
                </a:r>
                <a14:m>
                  <m:oMath xmlns:m="http://schemas.openxmlformats.org/officeDocument/2006/math">
                    <m:sSub>
                      <m:sSubPr>
                        <m:ctrlPr>
                          <a:rPr lang="fr-FR" i="1" smtClean="0">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𝛼</m:t>
                        </m:r>
                      </m:e>
                      <m:sub>
                        <m:r>
                          <a:rPr lang="fr-FR" i="1">
                            <a:latin typeface="Cambria Math" panose="02040503050406030204" pitchFamily="18" charset="0"/>
                            <a:ea typeface="Cambria Math" panose="02040503050406030204" pitchFamily="18" charset="0"/>
                          </a:rPr>
                          <m:t>𝑗</m:t>
                        </m:r>
                        <m:r>
                          <a:rPr lang="fr-FR" b="0" i="1" smtClean="0">
                            <a:latin typeface="Cambria Math" panose="02040503050406030204" pitchFamily="18" charset="0"/>
                            <a:ea typeface="Cambria Math" panose="02040503050406030204" pitchFamily="18" charset="0"/>
                          </a:rPr>
                          <m:t>𝑘</m:t>
                        </m:r>
                      </m:sub>
                    </m:sSub>
                  </m:oMath>
                </a14:m>
                <a:r>
                  <a:rPr lang="en-FR" dirty="0">
                    <a:latin typeface="+mn-lt"/>
                    <a:ea typeface="Cambria Math" panose="02040503050406030204" pitchFamily="18" charset="0"/>
                  </a:rPr>
                  <a:t> qui sont les paramètres de lissage → Pas d’interprétation scientifique*</a:t>
                </a:r>
              </a:p>
              <a:p>
                <a:pPr marL="285750" indent="-285750">
                  <a:buClr>
                    <a:srgbClr val="00ADC6"/>
                  </a:buClr>
                  <a:buSzPct val="144000"/>
                  <a:buFont typeface="Arial" panose="020B0604020202020204" pitchFamily="34" charset="0"/>
                  <a:buChar char="•"/>
                </a:pPr>
                <a:r>
                  <a:rPr lang="en-FR" dirty="0">
                    <a:latin typeface="+mn-lt"/>
                    <a:ea typeface="Cambria Math" panose="02040503050406030204" pitchFamily="18" charset="0"/>
                  </a:rPr>
                  <a:t>Les splines sont contruites à partir des morceaux de polynômes joints à certaines valeurs de </a:t>
                </a:r>
                <a14:m>
                  <m:oMath xmlns:m="http://schemas.openxmlformats.org/officeDocument/2006/math">
                    <m:r>
                      <a:rPr lang="en-FR" i="1" dirty="0" smtClean="0">
                        <a:latin typeface="Cambria Math" panose="02040503050406030204" pitchFamily="18" charset="0"/>
                        <a:ea typeface="Cambria Math" panose="02040503050406030204" pitchFamily="18" charset="0"/>
                      </a:rPr>
                      <m:t>𝑥</m:t>
                    </m:r>
                  </m:oMath>
                </a14:m>
                <a:r>
                  <a:rPr lang="en-FR" dirty="0">
                    <a:latin typeface="+mn-lt"/>
                    <a:ea typeface="Cambria Math" panose="02040503050406030204" pitchFamily="18" charset="0"/>
                  </a:rPr>
                  <a:t>, appelées les noeuds. </a:t>
                </a:r>
              </a:p>
              <a:p>
                <a:pPr marL="285750" indent="-285750">
                  <a:buClr>
                    <a:srgbClr val="00ADC6"/>
                  </a:buClr>
                  <a:buSzPct val="144000"/>
                  <a:buFont typeface="Arial" panose="020B0604020202020204" pitchFamily="34" charset="0"/>
                  <a:buChar char="•"/>
                </a:pPr>
                <a:r>
                  <a:rPr lang="en-FR" dirty="0">
                    <a:latin typeface="+mn-lt"/>
                    <a:ea typeface="Cambria Math" panose="02040503050406030204" pitchFamily="18" charset="0"/>
                  </a:rPr>
                  <a:t>Dans ce modèle : utilisation d’un grand nombre de noeuds et ajout de pénalités sur les coefficients pour lisser la courbe. </a:t>
                </a:r>
              </a:p>
              <a:p>
                <a:pPr marL="285750" indent="-285750">
                  <a:buClr>
                    <a:srgbClr val="00ADC6"/>
                  </a:buClr>
                  <a:buSzPct val="144000"/>
                  <a:buFont typeface="Arial" panose="020B0604020202020204" pitchFamily="34" charset="0"/>
                  <a:buChar char="•"/>
                </a:pPr>
                <a:r>
                  <a:rPr lang="en-FR" dirty="0">
                    <a:latin typeface="+mn-lt"/>
                    <a:ea typeface="Cambria Math" panose="02040503050406030204" pitchFamily="18" charset="0"/>
                  </a:rPr>
                  <a:t>Les pénalités sont estimées en régressant les points de données sur les B-splines. </a:t>
                </a:r>
                <a:br>
                  <a:rPr lang="en-FR" dirty="0">
                    <a:latin typeface="+mn-lt"/>
                    <a:ea typeface="Cambria Math" panose="02040503050406030204" pitchFamily="18" charset="0"/>
                  </a:rPr>
                </a:br>
                <a:r>
                  <a:rPr lang="en-FR" dirty="0">
                    <a:latin typeface="+mn-lt"/>
                    <a:ea typeface="Cambria Math" panose="02040503050406030204" pitchFamily="18" charset="0"/>
                  </a:rPr>
                  <a:t>Méthode : optimisation de la variance pénalisée</a:t>
                </a:r>
              </a:p>
              <a:p>
                <a:pPr marL="285750" indent="-285750">
                  <a:buClr>
                    <a:srgbClr val="00ADC6"/>
                  </a:buClr>
                  <a:buSzPct val="144000"/>
                  <a:buFont typeface="Arial" panose="020B0604020202020204" pitchFamily="34" charset="0"/>
                  <a:buChar char="•"/>
                </a:pPr>
                <a:endParaRPr lang="en-FR" dirty="0">
                  <a:latin typeface="+mn-lt"/>
                  <a:ea typeface="Cambria Math" panose="02040503050406030204" pitchFamily="18" charset="0"/>
                </a:endParaRPr>
              </a:p>
              <a:p>
                <a:pPr marL="285750" indent="-285750">
                  <a:buClr>
                    <a:srgbClr val="00ADC6"/>
                  </a:buClr>
                  <a:buSzPct val="144000"/>
                  <a:buFont typeface="Arial" panose="020B0604020202020204" pitchFamily="34" charset="0"/>
                  <a:buChar char="•"/>
                </a:pPr>
                <a:endParaRPr lang="en-FR" dirty="0">
                  <a:latin typeface="+mn-lt"/>
                  <a:ea typeface="Cambria Math" panose="02040503050406030204" pitchFamily="18" charset="0"/>
                </a:endParaRPr>
              </a:p>
              <a:p>
                <a:pPr>
                  <a:buClr>
                    <a:srgbClr val="00ADC6"/>
                  </a:buClr>
                  <a:buSzPct val="144000"/>
                </a:pPr>
                <a:r>
                  <a:rPr lang="en-FR" sz="1050" dirty="0">
                    <a:latin typeface="+mn-lt"/>
                    <a:ea typeface="Cambria Math" panose="02040503050406030204" pitchFamily="18" charset="0"/>
                  </a:rPr>
                  <a:t>*</a:t>
                </a:r>
                <a:r>
                  <a:rPr lang="en-FR" sz="1050" i="1" dirty="0">
                    <a:latin typeface="+mn-lt"/>
                    <a:ea typeface="Cambria Math" panose="02040503050406030204" pitchFamily="18" charset="0"/>
                  </a:rPr>
                  <a:t>Flexible smoothing with B-splines and penalties</a:t>
                </a:r>
                <a:r>
                  <a:rPr lang="en-FR" sz="1050" dirty="0">
                    <a:latin typeface="+mn-lt"/>
                    <a:ea typeface="Cambria Math" panose="02040503050406030204" pitchFamily="18" charset="0"/>
                  </a:rPr>
                  <a:t>, Eilers &amp; Marx, 1996</a:t>
                </a:r>
                <a:endParaRPr lang="fr-FR" sz="1050" dirty="0">
                  <a:latin typeface="+mn-lt"/>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46C880A3-B9BB-2F49-8D7C-FEA3D501C02B}"/>
                  </a:ext>
                </a:extLst>
              </p:cNvPr>
              <p:cNvSpPr>
                <a:spLocks noRot="1" noChangeAspect="1" noMove="1" noResize="1" noEditPoints="1" noAdjustHandles="1" noChangeArrowheads="1" noChangeShapeType="1" noTextEdit="1"/>
              </p:cNvSpPr>
              <p:nvPr/>
            </p:nvSpPr>
            <p:spPr>
              <a:xfrm>
                <a:off x="452486" y="1071499"/>
                <a:ext cx="8213842" cy="3774880"/>
              </a:xfrm>
              <a:prstGeom prst="rect">
                <a:avLst/>
              </a:prstGeom>
              <a:blipFill>
                <a:blip r:embed="rId3"/>
                <a:stretch>
                  <a:fillRect l="-1084" t="-12752"/>
                </a:stretch>
              </a:blipFill>
            </p:spPr>
            <p:txBody>
              <a:bodyPr/>
              <a:lstStyle/>
              <a:p>
                <a:r>
                  <a:rPr lang="fr-FR">
                    <a:noFill/>
                  </a:rPr>
                  <a:t> </a:t>
                </a:r>
              </a:p>
            </p:txBody>
          </p:sp>
        </mc:Fallback>
      </mc:AlternateContent>
    </p:spTree>
    <p:extLst>
      <p:ext uri="{BB962C8B-B14F-4D97-AF65-F5344CB8AC3E}">
        <p14:creationId xmlns:p14="http://schemas.microsoft.com/office/powerpoint/2010/main" val="2462331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en-US" dirty="0"/>
              <a:t>2</a:t>
            </a:r>
            <a:endParaRPr lang="fr-FR" dirty="0"/>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fr-FR" b="1" dirty="0">
                <a:solidFill>
                  <a:schemeClr val="bg1"/>
                </a:solidFill>
              </a:rPr>
              <a:t>Fit des données France / Chili</a:t>
            </a:r>
          </a:p>
        </p:txBody>
      </p:sp>
    </p:spTree>
    <p:extLst>
      <p:ext uri="{BB962C8B-B14F-4D97-AF65-F5344CB8AC3E}">
        <p14:creationId xmlns:p14="http://schemas.microsoft.com/office/powerpoint/2010/main" val="2129322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Fit des données</a:t>
            </a:r>
          </a:p>
        </p:txBody>
      </p:sp>
      <p:sp>
        <p:nvSpPr>
          <p:cNvPr id="7" name="Text Placeholder 6">
            <a:extLst>
              <a:ext uri="{FF2B5EF4-FFF2-40B4-BE49-F238E27FC236}">
                <a16:creationId xmlns:a16="http://schemas.microsoft.com/office/drawing/2014/main" id="{E624C666-72B4-694D-8CCD-AEF4B0AA1646}"/>
              </a:ext>
            </a:extLst>
          </p:cNvPr>
          <p:cNvSpPr>
            <a:spLocks noGrp="1"/>
          </p:cNvSpPr>
          <p:nvPr>
            <p:ph type="body" sz="quarter" idx="12"/>
          </p:nvPr>
        </p:nvSpPr>
        <p:spPr/>
        <p:txBody>
          <a:bodyPr/>
          <a:lstStyle/>
          <a:p>
            <a:r>
              <a:rPr lang="en-FR" dirty="0"/>
              <a:t>Sum of smooth exponentials</a:t>
            </a:r>
          </a:p>
        </p:txBody>
      </p:sp>
      <p:sp>
        <p:nvSpPr>
          <p:cNvPr id="10" name="Rectangle 9">
            <a:extLst>
              <a:ext uri="{FF2B5EF4-FFF2-40B4-BE49-F238E27FC236}">
                <a16:creationId xmlns:a16="http://schemas.microsoft.com/office/drawing/2014/main" id="{46C880A3-B9BB-2F49-8D7C-FEA3D501C02B}"/>
              </a:ext>
            </a:extLst>
          </p:cNvPr>
          <p:cNvSpPr/>
          <p:nvPr/>
        </p:nvSpPr>
        <p:spPr>
          <a:xfrm>
            <a:off x="233999" y="1112140"/>
            <a:ext cx="2215514" cy="3108543"/>
          </a:xfrm>
          <a:prstGeom prst="rect">
            <a:avLst/>
          </a:prstGeom>
        </p:spPr>
        <p:txBody>
          <a:bodyPr wrap="square">
            <a:spAutoFit/>
          </a:bodyPr>
          <a:lstStyle/>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Données France  HMD : </a:t>
            </a:r>
          </a:p>
          <a:p>
            <a:pPr marL="692661" lvl="1"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De 1960 à 1990 </a:t>
            </a:r>
          </a:p>
          <a:p>
            <a:pPr marL="692661" lvl="1"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Hommes et Femmes</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52 coefficients répartis dans les 3 composantes estimés pour chaque année</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Graphique à droite : taux de mortalités estimés pour les Femmes (gauche) et les Hommes (droite)</a:t>
            </a:r>
          </a:p>
          <a:p>
            <a:pPr marL="285750" indent="-285750">
              <a:buClr>
                <a:srgbClr val="00ADC6"/>
              </a:buClr>
              <a:buSzPct val="144000"/>
              <a:buFont typeface="Arial" panose="020B0604020202020204" pitchFamily="34" charset="0"/>
              <a:buChar char="•"/>
            </a:pPr>
            <a:endParaRPr lang="en-FR" sz="1400" dirty="0">
              <a:latin typeface="+mn-lt"/>
            </a:endParaRPr>
          </a:p>
        </p:txBody>
      </p:sp>
      <p:pic>
        <p:nvPicPr>
          <p:cNvPr id="8" name="Picture 7" descr="A picture containing drawing&#10;&#10;Description automatically generated">
            <a:extLst>
              <a:ext uri="{FF2B5EF4-FFF2-40B4-BE49-F238E27FC236}">
                <a16:creationId xmlns:a16="http://schemas.microsoft.com/office/drawing/2014/main" id="{9A4AB4E5-9715-4142-96A2-3FE44FAA0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5600" y="148140"/>
            <a:ext cx="698500" cy="698500"/>
          </a:xfrm>
          <a:prstGeom prst="rect">
            <a:avLst/>
          </a:prstGeom>
        </p:spPr>
      </p:pic>
      <p:pic>
        <p:nvPicPr>
          <p:cNvPr id="9" name="Picture 8">
            <a:extLst>
              <a:ext uri="{FF2B5EF4-FFF2-40B4-BE49-F238E27FC236}">
                <a16:creationId xmlns:a16="http://schemas.microsoft.com/office/drawing/2014/main" id="{A210DC5D-DD8B-7C49-9682-4E201B710C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9513" y="857250"/>
            <a:ext cx="6305638" cy="3783383"/>
          </a:xfrm>
          <a:prstGeom prst="rect">
            <a:avLst/>
          </a:prstGeom>
        </p:spPr>
      </p:pic>
    </p:spTree>
    <p:extLst>
      <p:ext uri="{BB962C8B-B14F-4D97-AF65-F5344CB8AC3E}">
        <p14:creationId xmlns:p14="http://schemas.microsoft.com/office/powerpoint/2010/main" val="2233664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6914E5-23D6-BB4A-A2CF-B7EE5E529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00" y="616638"/>
            <a:ext cx="6969010" cy="4181406"/>
          </a:xfrm>
          <a:prstGeom prst="rect">
            <a:avLst/>
          </a:prstGeom>
        </p:spPr>
      </p:pic>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Fit des données</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6C880A3-B9BB-2F49-8D7C-FEA3D501C02B}"/>
                  </a:ext>
                </a:extLst>
              </p:cNvPr>
              <p:cNvSpPr/>
              <p:nvPr/>
            </p:nvSpPr>
            <p:spPr>
              <a:xfrm>
                <a:off x="6619683" y="904478"/>
                <a:ext cx="2225437" cy="971420"/>
              </a:xfrm>
              <a:prstGeom prst="rect">
                <a:avLst/>
              </a:prstGeom>
              <a:noFill/>
              <a:ln w="57150">
                <a:solidFill>
                  <a:srgbClr val="668980"/>
                </a:solid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wrap="square">
                <a:spAutoFit/>
              </a:bodyPr>
              <a:lstStyle/>
              <a:p>
                <a:pPr algn="just">
                  <a:buClr>
                    <a:srgbClr val="00ADC6"/>
                  </a:buClr>
                  <a:buSzPct val="144000"/>
                </a:pPr>
                <a:r>
                  <a:rPr lang="fr-FR" sz="1400" dirty="0">
                    <a:solidFill>
                      <a:schemeClr val="tx1"/>
                    </a:solidFill>
                    <a:latin typeface="+mn-lt"/>
                    <a:ea typeface="Cambria Math" panose="02040503050406030204" pitchFamily="18" charset="0"/>
                  </a:rPr>
                  <a:t>Coefficients </a:t>
                </a:r>
                <a14:m>
                  <m:oMath xmlns:m="http://schemas.openxmlformats.org/officeDocument/2006/math">
                    <m:sSub>
                      <m:sSubPr>
                        <m:ctrlPr>
                          <a:rPr lang="fr-FR" sz="1400" b="0" i="1" smtClean="0">
                            <a:solidFill>
                              <a:schemeClr val="tx1"/>
                            </a:solidFill>
                            <a:latin typeface="Cambria Math" panose="02040503050406030204" pitchFamily="18" charset="0"/>
                            <a:ea typeface="Cambria Math" panose="02040503050406030204" pitchFamily="18" charset="0"/>
                          </a:rPr>
                        </m:ctrlPr>
                      </m:sSubPr>
                      <m:e>
                        <m:r>
                          <a:rPr lang="fr-FR" sz="1400" i="1" smtClean="0">
                            <a:solidFill>
                              <a:schemeClr val="tx1"/>
                            </a:solidFill>
                            <a:latin typeface="Cambria Math" panose="02040503050406030204" pitchFamily="18" charset="0"/>
                            <a:ea typeface="Cambria Math" panose="02040503050406030204" pitchFamily="18" charset="0"/>
                          </a:rPr>
                          <m:t>𝛼</m:t>
                        </m:r>
                      </m:e>
                      <m:sub>
                        <m:r>
                          <a:rPr lang="fr-FR" sz="1400" b="0" i="1" smtClean="0">
                            <a:solidFill>
                              <a:schemeClr val="tx1"/>
                            </a:solidFill>
                            <a:latin typeface="Cambria Math" panose="02040503050406030204" pitchFamily="18" charset="0"/>
                            <a:ea typeface="Cambria Math" panose="02040503050406030204" pitchFamily="18" charset="0"/>
                          </a:rPr>
                          <m:t>𝑗𝑘</m:t>
                        </m:r>
                      </m:sub>
                    </m:sSub>
                  </m:oMath>
                </a14:m>
                <a:r>
                  <a:rPr lang="fr-FR" sz="1400" dirty="0">
                    <a:solidFill>
                      <a:schemeClr val="tx1"/>
                    </a:solidFill>
                    <a:latin typeface="+mn-lt"/>
                    <a:ea typeface="Cambria Math" panose="02040503050406030204" pitchFamily="18" charset="0"/>
                  </a:rPr>
                  <a:t>estimés pour les Femmes (en haut) et les Hommes (en bas), groupés par composante </a:t>
                </a:r>
                <a:endParaRPr lang="en-FR" sz="1400" dirty="0">
                  <a:solidFill>
                    <a:schemeClr val="tx1"/>
                  </a:solidFill>
                  <a:latin typeface="+mn-lt"/>
                </a:endParaRPr>
              </a:p>
            </p:txBody>
          </p:sp>
        </mc:Choice>
        <mc:Fallback xmlns="">
          <p:sp>
            <p:nvSpPr>
              <p:cNvPr id="10" name="Rectangle 9">
                <a:extLst>
                  <a:ext uri="{FF2B5EF4-FFF2-40B4-BE49-F238E27FC236}">
                    <a16:creationId xmlns:a16="http://schemas.microsoft.com/office/drawing/2014/main" id="{46C880A3-B9BB-2F49-8D7C-FEA3D501C02B}"/>
                  </a:ext>
                </a:extLst>
              </p:cNvPr>
              <p:cNvSpPr>
                <a:spLocks noRot="1" noChangeAspect="1" noMove="1" noResize="1" noEditPoints="1" noAdjustHandles="1" noChangeArrowheads="1" noChangeShapeType="1" noTextEdit="1"/>
              </p:cNvSpPr>
              <p:nvPr/>
            </p:nvSpPr>
            <p:spPr>
              <a:xfrm>
                <a:off x="6619683" y="904478"/>
                <a:ext cx="2225437" cy="971420"/>
              </a:xfrm>
              <a:prstGeom prst="rect">
                <a:avLst/>
              </a:prstGeom>
              <a:blipFill>
                <a:blip r:embed="rId4"/>
                <a:stretch>
                  <a:fillRect b="-1205"/>
                </a:stretch>
              </a:blipFill>
              <a:ln w="57150">
                <a:solidFill>
                  <a:srgbClr val="668980"/>
                </a:solid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a:lstStyle/>
              <a:p>
                <a:r>
                  <a:rPr lang="fr-FR">
                    <a:noFill/>
                  </a:rPr>
                  <a:t> </a:t>
                </a:r>
              </a:p>
            </p:txBody>
          </p:sp>
        </mc:Fallback>
      </mc:AlternateContent>
      <p:pic>
        <p:nvPicPr>
          <p:cNvPr id="7" name="Picture 6" descr="A picture containing drawing&#10;&#10;Description automatically generated">
            <a:extLst>
              <a:ext uri="{FF2B5EF4-FFF2-40B4-BE49-F238E27FC236}">
                <a16:creationId xmlns:a16="http://schemas.microsoft.com/office/drawing/2014/main" id="{BDB1E221-955B-F642-9FB4-C47C5E9C20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5600" y="148140"/>
            <a:ext cx="698500" cy="698500"/>
          </a:xfrm>
          <a:prstGeom prst="rect">
            <a:avLst/>
          </a:prstGeom>
        </p:spPr>
      </p:pic>
    </p:spTree>
    <p:extLst>
      <p:ext uri="{BB962C8B-B14F-4D97-AF65-F5344CB8AC3E}">
        <p14:creationId xmlns:p14="http://schemas.microsoft.com/office/powerpoint/2010/main" val="1783689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Fit des données</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6C880A3-B9BB-2F49-8D7C-FEA3D501C02B}"/>
                  </a:ext>
                </a:extLst>
              </p:cNvPr>
              <p:cNvSpPr/>
              <p:nvPr/>
            </p:nvSpPr>
            <p:spPr>
              <a:xfrm>
                <a:off x="5060048" y="1317563"/>
                <a:ext cx="2411646" cy="1835824"/>
              </a:xfrm>
              <a:prstGeom prst="rect">
                <a:avLst/>
              </a:prstGeom>
              <a:noFill/>
              <a:ln w="57150">
                <a:solidFill>
                  <a:srgbClr val="9FD9B4"/>
                </a:solid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wrap="square">
                <a:spAutoFit/>
              </a:bodyPr>
              <a:lstStyle/>
              <a:p>
                <a:pPr algn="just">
                  <a:buClr>
                    <a:srgbClr val="00ADC6"/>
                  </a:buClr>
                  <a:buSzPct val="144000"/>
                </a:pPr>
                <a:r>
                  <a:rPr lang="fr-FR" sz="1400" dirty="0">
                    <a:solidFill>
                      <a:schemeClr val="tx1"/>
                    </a:solidFill>
                    <a:latin typeface="+mn-lt"/>
                    <a:ea typeface="Cambria Math" panose="02040503050406030204" pitchFamily="18" charset="0"/>
                  </a:rPr>
                  <a:t>Graphique des composantes </a:t>
                </a:r>
                <a14:m>
                  <m:oMath xmlns:m="http://schemas.openxmlformats.org/officeDocument/2006/math">
                    <m:sSub>
                      <m:sSubPr>
                        <m:ctrlPr>
                          <a:rPr lang="fr-FR" sz="1400" i="1">
                            <a:latin typeface="Cambria Math" panose="02040503050406030204" pitchFamily="18" charset="0"/>
                            <a:ea typeface="Cambria Math" panose="02040503050406030204" pitchFamily="18" charset="0"/>
                          </a:rPr>
                        </m:ctrlPr>
                      </m:sSubPr>
                      <m:e>
                        <m:r>
                          <m:rPr>
                            <m:sty m:val="p"/>
                          </m:rPr>
                          <a:rPr lang="fr-FR" sz="1400" b="0" i="0" smtClean="0">
                            <a:latin typeface="Cambria Math" panose="02040503050406030204" pitchFamily="18" charset="0"/>
                            <a:ea typeface="Cambria Math" panose="02040503050406030204" pitchFamily="18" charset="0"/>
                          </a:rPr>
                          <m:t>β</m:t>
                        </m:r>
                      </m:e>
                      <m:sub>
                        <m:r>
                          <m:rPr>
                            <m:sty m:val="p"/>
                          </m:rPr>
                          <a:rPr lang="fr-FR" sz="1400" b="0" i="0">
                            <a:latin typeface="Cambria Math" panose="02040503050406030204" pitchFamily="18" charset="0"/>
                            <a:ea typeface="Cambria Math" panose="02040503050406030204" pitchFamily="18" charset="0"/>
                          </a:rPr>
                          <m:t>jk</m:t>
                        </m:r>
                      </m:sub>
                    </m:sSub>
                    <m:d>
                      <m:dPr>
                        <m:ctrlPr>
                          <a:rPr lang="fr-FR" sz="1400" i="1" smtClean="0">
                            <a:latin typeface="Cambria Math" panose="02040503050406030204" pitchFamily="18" charset="0"/>
                            <a:ea typeface="Cambria Math" panose="02040503050406030204" pitchFamily="18" charset="0"/>
                          </a:rPr>
                        </m:ctrlPr>
                      </m:dPr>
                      <m:e>
                        <m:sSub>
                          <m:sSubPr>
                            <m:ctrlPr>
                              <a:rPr lang="fr-FR" sz="1400" i="1" smtClean="0">
                                <a:latin typeface="Cambria Math" panose="02040503050406030204" pitchFamily="18" charset="0"/>
                                <a:ea typeface="Cambria Math" panose="02040503050406030204" pitchFamily="18" charset="0"/>
                              </a:rPr>
                            </m:ctrlPr>
                          </m:sSubPr>
                          <m:e>
                            <m:r>
                              <m:rPr>
                                <m:sty m:val="p"/>
                              </m:rPr>
                              <a:rPr lang="fr-FR" sz="1400" b="0" i="0" smtClean="0">
                                <a:latin typeface="Cambria Math" panose="02040503050406030204" pitchFamily="18" charset="0"/>
                                <a:ea typeface="Cambria Math" panose="02040503050406030204" pitchFamily="18" charset="0"/>
                              </a:rPr>
                              <m:t>x</m:t>
                            </m:r>
                          </m:e>
                          <m:sub>
                            <m:r>
                              <m:rPr>
                                <m:sty m:val="p"/>
                              </m:rPr>
                              <a:rPr lang="fr-FR" sz="1400" b="0" i="0" smtClean="0">
                                <a:latin typeface="Cambria Math" panose="02040503050406030204" pitchFamily="18" charset="0"/>
                                <a:ea typeface="Cambria Math" panose="02040503050406030204" pitchFamily="18" charset="0"/>
                              </a:rPr>
                              <m:t>i</m:t>
                            </m:r>
                          </m:sub>
                        </m:sSub>
                      </m:e>
                    </m:d>
                  </m:oMath>
                </a14:m>
                <a:r>
                  <a:rPr lang="en-FR" sz="1400" dirty="0">
                    <a:solidFill>
                      <a:schemeClr val="tx1"/>
                    </a:solidFill>
                    <a:latin typeface="+mn-lt"/>
                  </a:rPr>
                  <a:t> en fonction de l’âge </a:t>
                </a:r>
                <a14:m>
                  <m:oMath xmlns:m="http://schemas.openxmlformats.org/officeDocument/2006/math">
                    <m:sSub>
                      <m:sSubPr>
                        <m:ctrlPr>
                          <a:rPr lang="fr-FR" sz="1400" i="1">
                            <a:latin typeface="Cambria Math" panose="02040503050406030204" pitchFamily="18" charset="0"/>
                            <a:ea typeface="Cambria Math" panose="02040503050406030204" pitchFamily="18" charset="0"/>
                          </a:rPr>
                        </m:ctrlPr>
                      </m:sSubPr>
                      <m:e>
                        <m:r>
                          <m:rPr>
                            <m:sty m:val="p"/>
                          </m:rPr>
                          <a:rPr lang="fr-FR" sz="1400" b="0" i="0">
                            <a:latin typeface="Cambria Math" panose="02040503050406030204" pitchFamily="18" charset="0"/>
                            <a:ea typeface="Cambria Math" panose="02040503050406030204" pitchFamily="18" charset="0"/>
                          </a:rPr>
                          <m:t>x</m:t>
                        </m:r>
                      </m:e>
                      <m:sub>
                        <m:r>
                          <m:rPr>
                            <m:sty m:val="p"/>
                          </m:rPr>
                          <a:rPr lang="fr-FR" sz="1400" b="0" i="0">
                            <a:latin typeface="Cambria Math" panose="02040503050406030204" pitchFamily="18" charset="0"/>
                            <a:ea typeface="Cambria Math" panose="02040503050406030204" pitchFamily="18" charset="0"/>
                          </a:rPr>
                          <m:t>i</m:t>
                        </m:r>
                      </m:sub>
                    </m:sSub>
                  </m:oMath>
                </a14:m>
                <a:r>
                  <a:rPr lang="en-FR" sz="1400" dirty="0">
                    <a:solidFill>
                      <a:schemeClr val="tx1"/>
                    </a:solidFill>
                    <a:latin typeface="+mn-lt"/>
                  </a:rPr>
                  <a:t>. </a:t>
                </a:r>
              </a:p>
              <a:p>
                <a:pPr algn="just">
                  <a:buClr>
                    <a:srgbClr val="00ADC6"/>
                  </a:buClr>
                  <a:buSzPct val="144000"/>
                </a:pPr>
                <a:endParaRPr lang="en-FR" sz="1400" dirty="0">
                  <a:solidFill>
                    <a:schemeClr val="tx1"/>
                  </a:solidFill>
                  <a:latin typeface="+mn-lt"/>
                </a:endParaRPr>
              </a:p>
              <a:p>
                <a:pPr algn="just">
                  <a:buClr>
                    <a:srgbClr val="00ADC6"/>
                  </a:buClr>
                  <a:buSzPct val="144000"/>
                </a:pPr>
                <a:r>
                  <a:rPr lang="en-FR" sz="1400" i="1" dirty="0">
                    <a:latin typeface="+mn-lt"/>
                  </a:rPr>
                  <a:t>Remarque 1 </a:t>
                </a:r>
                <a:r>
                  <a:rPr lang="en-FR" sz="1400" dirty="0">
                    <a:latin typeface="+mn-lt"/>
                  </a:rPr>
                  <a:t>: Pas de variation en fonction de l’année. </a:t>
                </a:r>
              </a:p>
              <a:p>
                <a:pPr algn="just">
                  <a:buClr>
                    <a:srgbClr val="00ADC6"/>
                  </a:buClr>
                  <a:buSzPct val="144000"/>
                </a:pPr>
                <a:endParaRPr lang="en-FR" sz="1400" dirty="0">
                  <a:latin typeface="+mn-lt"/>
                </a:endParaRPr>
              </a:p>
              <a:p>
                <a:pPr algn="just">
                  <a:buClr>
                    <a:srgbClr val="00ADC6"/>
                  </a:buClr>
                  <a:buSzPct val="144000"/>
                </a:pPr>
                <a:r>
                  <a:rPr lang="en-FR" sz="1400" i="1" dirty="0">
                    <a:latin typeface="+mn-lt"/>
                  </a:rPr>
                  <a:t>Remarque 2 </a:t>
                </a:r>
                <a:r>
                  <a:rPr lang="en-FR" sz="1400" dirty="0">
                    <a:latin typeface="+mn-lt"/>
                  </a:rPr>
                  <a:t>: Pas de variation en fonction du genre</a:t>
                </a:r>
              </a:p>
            </p:txBody>
          </p:sp>
        </mc:Choice>
        <mc:Fallback xmlns="">
          <p:sp>
            <p:nvSpPr>
              <p:cNvPr id="10" name="Rectangle 9">
                <a:extLst>
                  <a:ext uri="{FF2B5EF4-FFF2-40B4-BE49-F238E27FC236}">
                    <a16:creationId xmlns:a16="http://schemas.microsoft.com/office/drawing/2014/main" id="{46C880A3-B9BB-2F49-8D7C-FEA3D501C02B}"/>
                  </a:ext>
                </a:extLst>
              </p:cNvPr>
              <p:cNvSpPr>
                <a:spLocks noRot="1" noChangeAspect="1" noMove="1" noResize="1" noEditPoints="1" noAdjustHandles="1" noChangeArrowheads="1" noChangeShapeType="1" noTextEdit="1"/>
              </p:cNvSpPr>
              <p:nvPr/>
            </p:nvSpPr>
            <p:spPr>
              <a:xfrm>
                <a:off x="5060048" y="1317563"/>
                <a:ext cx="2411646" cy="1835824"/>
              </a:xfrm>
              <a:prstGeom prst="rect">
                <a:avLst/>
              </a:prstGeom>
              <a:blipFill>
                <a:blip r:embed="rId3"/>
                <a:stretch>
                  <a:fillRect b="-671"/>
                </a:stretch>
              </a:blipFill>
              <a:ln w="57150">
                <a:solidFill>
                  <a:srgbClr val="9FD9B4"/>
                </a:solid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a:lstStyle/>
              <a:p>
                <a:r>
                  <a:rPr lang="fr-FR">
                    <a:noFill/>
                  </a:rPr>
                  <a:t> </a:t>
                </a:r>
              </a:p>
            </p:txBody>
          </p:sp>
        </mc:Fallback>
      </mc:AlternateContent>
      <p:pic>
        <p:nvPicPr>
          <p:cNvPr id="7" name="Picture 6" descr="A picture containing drawing&#10;&#10;Description automatically generated">
            <a:extLst>
              <a:ext uri="{FF2B5EF4-FFF2-40B4-BE49-F238E27FC236}">
                <a16:creationId xmlns:a16="http://schemas.microsoft.com/office/drawing/2014/main" id="{566A9B82-22D1-BF41-828D-A102244520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5600" y="148140"/>
            <a:ext cx="698500" cy="698500"/>
          </a:xfrm>
          <a:prstGeom prst="rect">
            <a:avLst/>
          </a:prstGeom>
        </p:spPr>
      </p:pic>
      <p:pic>
        <p:nvPicPr>
          <p:cNvPr id="5" name="Picture 4">
            <a:extLst>
              <a:ext uri="{FF2B5EF4-FFF2-40B4-BE49-F238E27FC236}">
                <a16:creationId xmlns:a16="http://schemas.microsoft.com/office/drawing/2014/main" id="{D569006C-7E41-0A43-A375-E4D0A81ED5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000" y="558800"/>
            <a:ext cx="4322142" cy="4322142"/>
          </a:xfrm>
          <a:prstGeom prst="rect">
            <a:avLst/>
          </a:prstGeom>
        </p:spPr>
      </p:pic>
      <p:sp>
        <p:nvSpPr>
          <p:cNvPr id="2" name="Oval 1">
            <a:extLst>
              <a:ext uri="{FF2B5EF4-FFF2-40B4-BE49-F238E27FC236}">
                <a16:creationId xmlns:a16="http://schemas.microsoft.com/office/drawing/2014/main" id="{6FA350A5-BA12-6A40-9E5A-E020FA4A4219}"/>
              </a:ext>
            </a:extLst>
          </p:cNvPr>
          <p:cNvSpPr/>
          <p:nvPr/>
        </p:nvSpPr>
        <p:spPr>
          <a:xfrm>
            <a:off x="4133618" y="2441571"/>
            <a:ext cx="656005" cy="656005"/>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13691870"/>
      </p:ext>
    </p:extLst>
  </p:cSld>
  <p:clrMapOvr>
    <a:masterClrMapping/>
  </p:clrMapOvr>
</p:sld>
</file>

<file path=ppt/theme/theme1.xml><?xml version="1.0" encoding="utf-8"?>
<a:theme xmlns:a="http://schemas.openxmlformats.org/drawingml/2006/main" name="Axa">
  <a:themeElements>
    <a:clrScheme name="AXA Charte PPT">
      <a:dk1>
        <a:sysClr val="windowText" lastClr="000000"/>
      </a:dk1>
      <a:lt1>
        <a:sysClr val="window" lastClr="FFFFFF"/>
      </a:lt1>
      <a:dk2>
        <a:srgbClr val="00008F"/>
      </a:dk2>
      <a:lt2>
        <a:srgbClr val="FCD385"/>
      </a:lt2>
      <a:accent1>
        <a:srgbClr val="027180"/>
      </a:accent1>
      <a:accent2>
        <a:srgbClr val="E196AA"/>
      </a:accent2>
      <a:accent3>
        <a:srgbClr val="00AEC6"/>
      </a:accent3>
      <a:accent4>
        <a:srgbClr val="914146"/>
      </a:accent4>
      <a:accent5>
        <a:srgbClr val="343C3D"/>
      </a:accent5>
      <a:accent6>
        <a:srgbClr val="B5D0EE"/>
      </a:accent6>
      <a:hlink>
        <a:srgbClr val="00008F"/>
      </a:hlink>
      <a:folHlink>
        <a:srgbClr val="BFBFBF"/>
      </a:folHlink>
    </a:clrScheme>
    <a:fontScheme name="charte PPT Axa">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wrap="none" lIns="0" tIns="0" rIns="0" bIns="0" rtlCol="0" anchor="b">
        <a:spAutoFit/>
      </a:bodyPr>
      <a:lstStyle>
        <a:defPPr eaLnBrk="1" hangingPunct="1">
          <a:defRPr sz="1600" dirty="0" err="1" smtClean="0">
            <a:solidFill>
              <a:srgbClr val="404040"/>
            </a:solidFill>
            <a:latin typeface="+mj-lt"/>
            <a:cs typeface="Arial" pitchFamily="34" charset="0"/>
          </a:defRPr>
        </a:defPPr>
      </a:lstStyle>
    </a:tx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B4D0E94C24E3F4C97C342E40A41BFEA" ma:contentTypeVersion="5" ma:contentTypeDescription="Crée un document." ma:contentTypeScope="" ma:versionID="5440244492e898ed321ddf1195f3d5e5">
  <xsd:schema xmlns:xsd="http://www.w3.org/2001/XMLSchema" xmlns:xs="http://www.w3.org/2001/XMLSchema" xmlns:p="http://schemas.microsoft.com/office/2006/metadata/properties" xmlns:ns1="http://schemas.microsoft.com/sharepoint/v3" xmlns:ns2="7c753d1e-e4be-4926-8d15-dc23c0469d72" targetNamespace="http://schemas.microsoft.com/office/2006/metadata/properties" ma:root="true" ma:fieldsID="82f550dcbffada2e94164aeb9920c627" ns1:_="" ns2:_="">
    <xsd:import namespace="http://schemas.microsoft.com/sharepoint/v3"/>
    <xsd:import namespace="7c753d1e-e4be-4926-8d15-dc23c0469d72"/>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Date de début de planification" ma:description="La colonne de site Date de début de planification est créée par la fonctionnalité de publication. Elle permet de spécifier les date et heure auxquelles cette page apparaîtra la première fois aux visiteurs du site." ma:hidden="true" ma:internalName="PublishingStartDate">
      <xsd:simpleType>
        <xsd:restriction base="dms:Unknown"/>
      </xsd:simpleType>
    </xsd:element>
    <xsd:element name="PublishingExpirationDate" ma:index="9" nillable="true" ma:displayName="Date de fin de planification" ma:description="La colonne de site Date de fin de planification est créée par la fonctionnalité de publication. Elle permet de spécifier les date et heure auxquelles cette page n'apparaîtra plus aux visiteurs du site."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c753d1e-e4be-4926-8d15-dc23c0469d7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E55320-0BF2-48FA-997B-851E5927D315}">
  <ds:schemaRefs>
    <ds:schemaRef ds:uri="http://schemas.microsoft.com/sharepoint/v3/contenttype/forms"/>
  </ds:schemaRefs>
</ds:datastoreItem>
</file>

<file path=customXml/itemProps2.xml><?xml version="1.0" encoding="utf-8"?>
<ds:datastoreItem xmlns:ds="http://schemas.openxmlformats.org/officeDocument/2006/customXml" ds:itemID="{EE03D9A7-64FB-4350-9B52-188CFDF18CF1}">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7c753d1e-e4be-4926-8d15-dc23c0469d72"/>
    <ds:schemaRef ds:uri="http://schemas.microsoft.com/sharepoint/v3"/>
    <ds:schemaRef ds:uri="http://purl.org/dc/terms/"/>
    <ds:schemaRef ds:uri="http://www.w3.org/XML/1998/namespace"/>
  </ds:schemaRefs>
</ds:datastoreItem>
</file>

<file path=customXml/itemProps3.xml><?xml version="1.0" encoding="utf-8"?>
<ds:datastoreItem xmlns:ds="http://schemas.openxmlformats.org/officeDocument/2006/customXml" ds:itemID="{38061331-F4F2-4F62-BBE9-4E969D4EE8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c753d1e-e4be-4926-8d15-dc23c0469d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9644</TotalTime>
  <Words>1370</Words>
  <Application>Microsoft Macintosh PowerPoint</Application>
  <PresentationFormat>On-screen Show (16:9)</PresentationFormat>
  <Paragraphs>270</Paragraphs>
  <Slides>24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Cambria Math</vt:lpstr>
      <vt:lpstr>Source Sans Pro</vt:lpstr>
      <vt:lpstr>Axa</vt:lpstr>
      <vt:lpstr>SSE Model</vt:lpstr>
      <vt:lpstr>PowerPoint Presentation</vt:lpstr>
      <vt:lpstr>Model parameters</vt:lpstr>
      <vt:lpstr>Model parameters</vt:lpstr>
      <vt:lpstr>Model parameters</vt:lpstr>
      <vt:lpstr>PowerPoint Presentation</vt:lpstr>
      <vt:lpstr>Fit des données</vt:lpstr>
      <vt:lpstr>Fit des données</vt:lpstr>
      <vt:lpstr>Fit des données</vt:lpstr>
      <vt:lpstr>Fit des données</vt:lpstr>
      <vt:lpstr>Fit des données</vt:lpstr>
      <vt:lpstr>Fit des données</vt:lpstr>
      <vt:lpstr>Fit des données</vt:lpstr>
      <vt:lpstr>Fit des données</vt:lpstr>
      <vt:lpstr>PowerPoint Presentation</vt:lpstr>
      <vt:lpstr>Déplacement des Splines</vt:lpstr>
      <vt:lpstr>PowerPoint Presentation</vt:lpstr>
      <vt:lpstr>Sensibilité des coefficients </vt:lpstr>
      <vt:lpstr>Sensibilité des coefficients </vt:lpstr>
      <vt:lpstr>Sensibilité des coefficients </vt:lpstr>
      <vt:lpstr>PowerPoint Presentation</vt:lpstr>
      <vt:lpstr>Pilotage de l’espérance de vie</vt:lpstr>
      <vt:lpstr>Pilotage de l’espérance de vie</vt:lpstr>
      <vt:lpstr>Pilotage de l’espérance de vie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AXA_charte-PPT</dc:title>
  <dc:creator>cbi</dc:creator>
  <cp:lastModifiedBy>Erwan Rahis</cp:lastModifiedBy>
  <cp:revision>427</cp:revision>
  <cp:lastPrinted>2017-05-30T12:53:36Z</cp:lastPrinted>
  <dcterms:created xsi:type="dcterms:W3CDTF">2017-04-27T07:38:04Z</dcterms:created>
  <dcterms:modified xsi:type="dcterms:W3CDTF">2020-04-24T16:03:33Z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0x010100EB4D0E94C24E3F4C97C342E40A41BFEA</vt:lpwstr>
  </property>
</Properties>
</file>